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6F_615A417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8" r:id="rId3"/>
    <p:sldId id="366" r:id="rId4"/>
    <p:sldId id="367" r:id="rId5"/>
    <p:sldId id="370" r:id="rId6"/>
    <p:sldId id="375" r:id="rId7"/>
    <p:sldId id="376" r:id="rId8"/>
    <p:sldId id="377" r:id="rId9"/>
    <p:sldId id="378" r:id="rId10"/>
    <p:sldId id="379" r:id="rId11"/>
    <p:sldId id="380" r:id="rId12"/>
    <p:sldId id="381" r:id="rId13"/>
    <p:sldId id="382" r:id="rId14"/>
    <p:sldId id="337" r:id="rId15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56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696" userDrawn="1">
          <p15:clr>
            <a:srgbClr val="A4A3A4"/>
          </p15:clr>
        </p15:guide>
        <p15:guide id="4" orient="horz" pos="14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0FFE27-4B4B-5AC1-48D0-08AE5831669F}" name="Filotas Theodosiou" initials="FT" userId="S::u0153325@vives.be::4d314f86-04bd-4c94-b8b5-e595c52c48e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515"/>
    <a:srgbClr val="B00000"/>
    <a:srgbClr val="FF5757"/>
    <a:srgbClr val="860000"/>
    <a:srgbClr val="E20000"/>
    <a:srgbClr val="FF1111"/>
    <a:srgbClr val="A80000"/>
    <a:srgbClr val="DE0000"/>
    <a:srgbClr val="FF2D2D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EB91B2-C9E6-46F9-A36A-D49D880F7890}" v="394" dt="2023-08-21T08:21:34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7"/>
      </p:cViewPr>
      <p:guideLst>
        <p:guide orient="horz" pos="2856"/>
        <p:guide pos="3840"/>
        <p:guide pos="3696"/>
        <p:guide orient="horz" pos="14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modernComment_16F_615A41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D48EEF0-6565-4558-8038-4E5F631BC3D8}" authorId="{C00FFE27-4B4B-5AC1-48D0-08AE5831669F}" created="2023-02-13T10:34:09.377">
    <pc:sldMkLst xmlns:pc="http://schemas.microsoft.com/office/powerpoint/2013/main/command">
      <pc:docMk/>
      <pc:sldMk cId="631310343" sldId="260"/>
    </pc:sldMkLst>
    <p188:txBody>
      <a:bodyPr/>
      <a:lstStyle/>
      <a:p>
        <a:r>
          <a:rPr lang="nl-BE"/>
          <a:t>The easy answer? To enhance our decion making. 
Forecasting is just a means to an end.
 We get a glimse into the future to plan our strategy accordingly. 
Lets consider an example.
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100000">
              <a:srgbClr val="860000"/>
            </a:gs>
            <a:gs pos="75000">
              <a:srgbClr val="B00000"/>
            </a:gs>
            <a:gs pos="50000">
              <a:srgbClr val="C00000"/>
            </a:gs>
            <a:gs pos="26000">
              <a:srgbClr val="E01717"/>
            </a:gs>
            <a:gs pos="0">
              <a:srgbClr val="FF5757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19027-96EC-E5B0-D224-B348F1EFB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8256" y="778545"/>
            <a:ext cx="9075175" cy="238759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C07823-B052-8158-6AFE-96890E5A8D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3232" y="3429000"/>
            <a:ext cx="7610168" cy="15564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9462A-7024-826F-162A-D27C35171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01013-C3BF-4595-BE49-338D83AC0890}" type="datetimeFigureOut">
              <a:rPr lang="nl-BE" smtClean="0"/>
              <a:t>20/10/2023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3CBCD-5009-A8C6-8256-4770A6419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665FC-A0D6-E8D2-4E83-329F1D876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8505-D6C9-4A72-8B21-07ABB6A6FFEB}" type="slidenum">
              <a:rPr lang="nl-BE" smtClean="0"/>
              <a:t>‹#›</a:t>
            </a:fld>
            <a:endParaRPr lang="nl-B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5A55A3-0EC0-4681-9677-82F5CD16A194}"/>
              </a:ext>
            </a:extLst>
          </p:cNvPr>
          <p:cNvCxnSpPr/>
          <p:nvPr userDrawn="1"/>
        </p:nvCxnSpPr>
        <p:spPr>
          <a:xfrm>
            <a:off x="688257" y="5270092"/>
            <a:ext cx="1076632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E8C6126-1C0B-494B-D6FC-2EEAFFE4561F}"/>
              </a:ext>
            </a:extLst>
          </p:cNvPr>
          <p:cNvCxnSpPr/>
          <p:nvPr userDrawn="1"/>
        </p:nvCxnSpPr>
        <p:spPr>
          <a:xfrm>
            <a:off x="688257" y="339214"/>
            <a:ext cx="1076632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2339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3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A9696-EE6D-57F4-A2D5-DB508A5DC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74" y="384573"/>
            <a:ext cx="10515600" cy="9032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 dirty="0"/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DA90351D-B543-35E9-8F7A-F288CB7176B6}"/>
              </a:ext>
            </a:extLst>
          </p:cNvPr>
          <p:cNvSpPr/>
          <p:nvPr userDrawn="1"/>
        </p:nvSpPr>
        <p:spPr>
          <a:xfrm>
            <a:off x="10116" y="-31531"/>
            <a:ext cx="12181884" cy="349206"/>
          </a:xfrm>
          <a:prstGeom prst="flowChartProcess">
            <a:avLst/>
          </a:prstGeom>
          <a:gradFill>
            <a:gsLst>
              <a:gs pos="100000">
                <a:srgbClr val="700000"/>
              </a:gs>
              <a:gs pos="75000">
                <a:srgbClr val="B00000"/>
              </a:gs>
              <a:gs pos="50000">
                <a:srgbClr val="C00000"/>
              </a:gs>
              <a:gs pos="25000">
                <a:srgbClr val="FF1515"/>
              </a:gs>
              <a:gs pos="0">
                <a:srgbClr val="FF5757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pattFill prst="pct70">
                <a:fgClr>
                  <a:srgbClr val="FF2D2D"/>
                </a:fgClr>
                <a:bgClr>
                  <a:schemeClr val="bg1"/>
                </a:bgClr>
              </a:pattFill>
            </a:endParaRPr>
          </a:p>
        </p:txBody>
      </p:sp>
      <p:grpSp>
        <p:nvGrpSpPr>
          <p:cNvPr id="9" name="Google Shape;2576;p48">
            <a:extLst>
              <a:ext uri="{FF2B5EF4-FFF2-40B4-BE49-F238E27FC236}">
                <a16:creationId xmlns:a16="http://schemas.microsoft.com/office/drawing/2014/main" id="{2A4DE055-976A-FE8D-B5EC-FED9C1C91E6E}"/>
              </a:ext>
            </a:extLst>
          </p:cNvPr>
          <p:cNvGrpSpPr/>
          <p:nvPr userDrawn="1"/>
        </p:nvGrpSpPr>
        <p:grpSpPr>
          <a:xfrm rot="10800000" flipH="1" flipV="1">
            <a:off x="13247585" y="-3465974"/>
            <a:ext cx="45719" cy="45719"/>
            <a:chOff x="-1597345" y="233060"/>
            <a:chExt cx="9980362" cy="3571176"/>
          </a:xfrm>
        </p:grpSpPr>
        <p:sp>
          <p:nvSpPr>
            <p:cNvPr id="10" name="Google Shape;2577;p48">
              <a:extLst>
                <a:ext uri="{FF2B5EF4-FFF2-40B4-BE49-F238E27FC236}">
                  <a16:creationId xmlns:a16="http://schemas.microsoft.com/office/drawing/2014/main" id="{9197819F-0ED3-7245-193C-56FA2BF57534}"/>
                </a:ext>
              </a:extLst>
            </p:cNvPr>
            <p:cNvSpPr/>
            <p:nvPr/>
          </p:nvSpPr>
          <p:spPr>
            <a:xfrm rot="10800000" flipH="1">
              <a:off x="-1597345" y="1616463"/>
              <a:ext cx="2376671" cy="2156850"/>
            </a:xfrm>
            <a:custGeom>
              <a:avLst/>
              <a:gdLst/>
              <a:ahLst/>
              <a:cxnLst/>
              <a:rect l="l" t="t" r="r" b="b"/>
              <a:pathLst>
                <a:path w="2376671" h="2156850" extrusionOk="0">
                  <a:moveTo>
                    <a:pt x="1664335" y="2157309"/>
                  </a:moveTo>
                  <a:lnTo>
                    <a:pt x="1190567" y="618909"/>
                  </a:lnTo>
                  <a:lnTo>
                    <a:pt x="716799" y="2157309"/>
                  </a:lnTo>
                  <a:lnTo>
                    <a:pt x="274" y="2157309"/>
                  </a:lnTo>
                  <a:lnTo>
                    <a:pt x="775544" y="469"/>
                  </a:lnTo>
                  <a:lnTo>
                    <a:pt x="1601686" y="459"/>
                  </a:lnTo>
                  <a:lnTo>
                    <a:pt x="2376945" y="215730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" name="Google Shape;2578;p48">
              <a:extLst>
                <a:ext uri="{FF2B5EF4-FFF2-40B4-BE49-F238E27FC236}">
                  <a16:creationId xmlns:a16="http://schemas.microsoft.com/office/drawing/2014/main" id="{F58FEACF-7378-E381-4430-3789976C7A25}"/>
                </a:ext>
              </a:extLst>
            </p:cNvPr>
            <p:cNvSpPr/>
            <p:nvPr/>
          </p:nvSpPr>
          <p:spPr>
            <a:xfrm rot="10800000" flipH="1">
              <a:off x="943753" y="1616470"/>
              <a:ext cx="669528" cy="2156859"/>
            </a:xfrm>
            <a:custGeom>
              <a:avLst/>
              <a:gdLst/>
              <a:ahLst/>
              <a:cxnLst/>
              <a:rect l="l" t="t" r="r" b="b"/>
              <a:pathLst>
                <a:path w="669528" h="2156859" extrusionOk="0">
                  <a:moveTo>
                    <a:pt x="669528" y="140"/>
                  </a:moveTo>
                  <a:lnTo>
                    <a:pt x="0" y="140"/>
                  </a:lnTo>
                  <a:lnTo>
                    <a:pt x="0" y="2157000"/>
                  </a:lnTo>
                  <a:lnTo>
                    <a:pt x="669528" y="215700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2" name="Google Shape;2579;p48">
              <a:extLst>
                <a:ext uri="{FF2B5EF4-FFF2-40B4-BE49-F238E27FC236}">
                  <a16:creationId xmlns:a16="http://schemas.microsoft.com/office/drawing/2014/main" id="{DB3CD339-B326-BFD3-7760-8596FA2ED957}"/>
                </a:ext>
              </a:extLst>
            </p:cNvPr>
            <p:cNvSpPr/>
            <p:nvPr/>
          </p:nvSpPr>
          <p:spPr>
            <a:xfrm rot="10800000" flipH="1">
              <a:off x="1773807" y="1616468"/>
              <a:ext cx="2376670" cy="2156860"/>
            </a:xfrm>
            <a:custGeom>
              <a:avLst/>
              <a:gdLst/>
              <a:ahLst/>
              <a:cxnLst/>
              <a:rect l="l" t="t" r="r" b="b"/>
              <a:pathLst>
                <a:path w="2376670" h="2156860" extrusionOk="0">
                  <a:moveTo>
                    <a:pt x="1190854" y="618757"/>
                  </a:moveTo>
                  <a:lnTo>
                    <a:pt x="1664622" y="2157167"/>
                  </a:lnTo>
                  <a:lnTo>
                    <a:pt x="2377232" y="2157167"/>
                  </a:lnTo>
                  <a:lnTo>
                    <a:pt x="1601972" y="307"/>
                  </a:lnTo>
                  <a:lnTo>
                    <a:pt x="775820" y="307"/>
                  </a:lnTo>
                  <a:lnTo>
                    <a:pt x="560" y="2157167"/>
                  </a:lnTo>
                  <a:lnTo>
                    <a:pt x="717086" y="215716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3" name="Google Shape;2580;p48">
              <a:extLst>
                <a:ext uri="{FF2B5EF4-FFF2-40B4-BE49-F238E27FC236}">
                  <a16:creationId xmlns:a16="http://schemas.microsoft.com/office/drawing/2014/main" id="{9A550358-2EF4-D1DC-0650-F02FD7EC8548}"/>
                </a:ext>
              </a:extLst>
            </p:cNvPr>
            <p:cNvGrpSpPr/>
            <p:nvPr/>
          </p:nvGrpSpPr>
          <p:grpSpPr>
            <a:xfrm>
              <a:off x="184698" y="233060"/>
              <a:ext cx="8198319" cy="3571176"/>
              <a:chOff x="184698" y="233060"/>
              <a:chExt cx="8198319" cy="3571176"/>
            </a:xfrm>
          </p:grpSpPr>
          <p:sp>
            <p:nvSpPr>
              <p:cNvPr id="14" name="Google Shape;2581;p48">
                <a:extLst>
                  <a:ext uri="{FF2B5EF4-FFF2-40B4-BE49-F238E27FC236}">
                    <a16:creationId xmlns:a16="http://schemas.microsoft.com/office/drawing/2014/main" id="{45EE43C3-B736-6951-845B-28FF2DC1E494}"/>
                  </a:ext>
                </a:extLst>
              </p:cNvPr>
              <p:cNvSpPr/>
              <p:nvPr/>
            </p:nvSpPr>
            <p:spPr>
              <a:xfrm rot="10800000" flipH="1">
                <a:off x="4181769" y="1585525"/>
                <a:ext cx="2192617" cy="2218711"/>
              </a:xfrm>
              <a:custGeom>
                <a:avLst/>
                <a:gdLst/>
                <a:ahLst/>
                <a:cxnLst/>
                <a:rect l="l" t="t" r="r" b="b"/>
                <a:pathLst>
                  <a:path w="2192617" h="2218711" extrusionOk="0">
                    <a:moveTo>
                      <a:pt x="2181767" y="951222"/>
                    </a:moveTo>
                    <a:lnTo>
                      <a:pt x="666509" y="951222"/>
                    </a:lnTo>
                    <a:cubicBezTo>
                      <a:pt x="676920" y="817201"/>
                      <a:pt x="720639" y="714774"/>
                      <a:pt x="797676" y="643920"/>
                    </a:cubicBezTo>
                    <a:cubicBezTo>
                      <a:pt x="874643" y="573026"/>
                      <a:pt x="969275" y="537635"/>
                      <a:pt x="1081543" y="537635"/>
                    </a:cubicBezTo>
                    <a:cubicBezTo>
                      <a:pt x="1248578" y="537635"/>
                      <a:pt x="1364741" y="607203"/>
                      <a:pt x="1430021" y="746347"/>
                    </a:cubicBezTo>
                    <a:lnTo>
                      <a:pt x="2142631" y="746347"/>
                    </a:lnTo>
                    <a:cubicBezTo>
                      <a:pt x="2106045" y="604610"/>
                      <a:pt x="2040158" y="477050"/>
                      <a:pt x="1944878" y="363697"/>
                    </a:cubicBezTo>
                    <a:cubicBezTo>
                      <a:pt x="1849598" y="250262"/>
                      <a:pt x="1730157" y="161354"/>
                      <a:pt x="1586646" y="96961"/>
                    </a:cubicBezTo>
                    <a:cubicBezTo>
                      <a:pt x="1443053" y="32528"/>
                      <a:pt x="1282523" y="337"/>
                      <a:pt x="1105016" y="337"/>
                    </a:cubicBezTo>
                    <a:cubicBezTo>
                      <a:pt x="890973" y="337"/>
                      <a:pt x="700404" y="45398"/>
                      <a:pt x="533368" y="135623"/>
                    </a:cubicBezTo>
                    <a:cubicBezTo>
                      <a:pt x="366302" y="225808"/>
                      <a:pt x="235833" y="354634"/>
                      <a:pt x="141858" y="522162"/>
                    </a:cubicBezTo>
                    <a:cubicBezTo>
                      <a:pt x="47884" y="689640"/>
                      <a:pt x="896" y="885502"/>
                      <a:pt x="896" y="1109697"/>
                    </a:cubicBezTo>
                    <a:cubicBezTo>
                      <a:pt x="896" y="1333892"/>
                      <a:pt x="47206" y="1529683"/>
                      <a:pt x="139865" y="1697232"/>
                    </a:cubicBezTo>
                    <a:cubicBezTo>
                      <a:pt x="232494" y="1864710"/>
                      <a:pt x="362407" y="1993516"/>
                      <a:pt x="529463" y="2083761"/>
                    </a:cubicBezTo>
                    <a:cubicBezTo>
                      <a:pt x="696488" y="2173925"/>
                      <a:pt x="888353" y="2219048"/>
                      <a:pt x="1105016" y="2219048"/>
                    </a:cubicBezTo>
                    <a:cubicBezTo>
                      <a:pt x="1316479" y="2219048"/>
                      <a:pt x="1504418" y="2175201"/>
                      <a:pt x="1668853" y="2087619"/>
                    </a:cubicBezTo>
                    <a:cubicBezTo>
                      <a:pt x="1833298" y="1999997"/>
                      <a:pt x="1961856" y="1875039"/>
                      <a:pt x="2054515" y="1712685"/>
                    </a:cubicBezTo>
                    <a:cubicBezTo>
                      <a:pt x="2147144" y="1550341"/>
                      <a:pt x="2193514" y="1360940"/>
                      <a:pt x="2193514" y="1144471"/>
                    </a:cubicBezTo>
                    <a:cubicBezTo>
                      <a:pt x="2193514" y="1082630"/>
                      <a:pt x="2189608" y="1018186"/>
                      <a:pt x="2181767" y="951222"/>
                    </a:cubicBezTo>
                    <a:moveTo>
                      <a:pt x="1508333" y="1318430"/>
                    </a:moveTo>
                    <a:cubicBezTo>
                      <a:pt x="1508333" y="1431783"/>
                      <a:pt x="1469157" y="1521957"/>
                      <a:pt x="1390845" y="1588993"/>
                    </a:cubicBezTo>
                    <a:cubicBezTo>
                      <a:pt x="1312543" y="1655978"/>
                      <a:pt x="1214663" y="1689496"/>
                      <a:pt x="1097205" y="1689496"/>
                    </a:cubicBezTo>
                    <a:cubicBezTo>
                      <a:pt x="984948" y="1689496"/>
                      <a:pt x="890295" y="1657234"/>
                      <a:pt x="813339" y="1592871"/>
                    </a:cubicBezTo>
                    <a:cubicBezTo>
                      <a:pt x="736312" y="1528418"/>
                      <a:pt x="688647" y="1436917"/>
                      <a:pt x="670424" y="1318430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" name="Google Shape;2582;p48">
                <a:extLst>
                  <a:ext uri="{FF2B5EF4-FFF2-40B4-BE49-F238E27FC236}">
                    <a16:creationId xmlns:a16="http://schemas.microsoft.com/office/drawing/2014/main" id="{7A294A87-CFD7-5576-38B3-5AF874954669}"/>
                  </a:ext>
                </a:extLst>
              </p:cNvPr>
              <p:cNvSpPr/>
              <p:nvPr/>
            </p:nvSpPr>
            <p:spPr>
              <a:xfrm rot="10800000" flipH="1">
                <a:off x="6491878" y="1585525"/>
                <a:ext cx="1891136" cy="2218701"/>
              </a:xfrm>
              <a:custGeom>
                <a:avLst/>
                <a:gdLst/>
                <a:ahLst/>
                <a:cxnLst/>
                <a:rect l="l" t="t" r="r" b="b"/>
                <a:pathLst>
                  <a:path w="1891136" h="2218701" extrusionOk="0">
                    <a:moveTo>
                      <a:pt x="498200" y="96877"/>
                    </a:moveTo>
                    <a:cubicBezTo>
                      <a:pt x="349427" y="161270"/>
                      <a:pt x="231939" y="249560"/>
                      <a:pt x="145815" y="361658"/>
                    </a:cubicBezTo>
                    <a:cubicBezTo>
                      <a:pt x="59662" y="473755"/>
                      <a:pt x="11359" y="599382"/>
                      <a:pt x="958" y="738527"/>
                    </a:cubicBezTo>
                    <a:lnTo>
                      <a:pt x="662635" y="738527"/>
                    </a:lnTo>
                    <a:cubicBezTo>
                      <a:pt x="670486" y="663764"/>
                      <a:pt x="705717" y="603240"/>
                      <a:pt x="768366" y="556852"/>
                    </a:cubicBezTo>
                    <a:cubicBezTo>
                      <a:pt x="831006" y="510463"/>
                      <a:pt x="907972" y="487274"/>
                      <a:pt x="999387" y="487274"/>
                    </a:cubicBezTo>
                    <a:cubicBezTo>
                      <a:pt x="1082879" y="487274"/>
                      <a:pt x="1147492" y="503344"/>
                      <a:pt x="1193194" y="535607"/>
                    </a:cubicBezTo>
                    <a:cubicBezTo>
                      <a:pt x="1238836" y="567788"/>
                      <a:pt x="1261702" y="609640"/>
                      <a:pt x="1261702" y="661233"/>
                    </a:cubicBezTo>
                    <a:cubicBezTo>
                      <a:pt x="1261702" y="723074"/>
                      <a:pt x="1229032" y="768794"/>
                      <a:pt x="1163832" y="798433"/>
                    </a:cubicBezTo>
                    <a:cubicBezTo>
                      <a:pt x="1098552" y="828022"/>
                      <a:pt x="992810" y="860892"/>
                      <a:pt x="846678" y="897012"/>
                    </a:cubicBezTo>
                    <a:cubicBezTo>
                      <a:pt x="690054" y="933072"/>
                      <a:pt x="559504" y="971056"/>
                      <a:pt x="455118" y="1011024"/>
                    </a:cubicBezTo>
                    <a:cubicBezTo>
                      <a:pt x="350712" y="1050962"/>
                      <a:pt x="260643" y="1114068"/>
                      <a:pt x="184961" y="1200445"/>
                    </a:cubicBezTo>
                    <a:cubicBezTo>
                      <a:pt x="109239" y="1286741"/>
                      <a:pt x="71419" y="1403375"/>
                      <a:pt x="71419" y="1550236"/>
                    </a:cubicBezTo>
                    <a:cubicBezTo>
                      <a:pt x="71419" y="1673939"/>
                      <a:pt x="105971" y="1786634"/>
                      <a:pt x="175198" y="1888473"/>
                    </a:cubicBezTo>
                    <a:cubicBezTo>
                      <a:pt x="244303" y="1990232"/>
                      <a:pt x="346128" y="2070736"/>
                      <a:pt x="480584" y="2130035"/>
                    </a:cubicBezTo>
                    <a:cubicBezTo>
                      <a:pt x="615020" y="2189294"/>
                      <a:pt x="774872" y="2218953"/>
                      <a:pt x="960211" y="2218953"/>
                    </a:cubicBezTo>
                    <a:cubicBezTo>
                      <a:pt x="1234323" y="2218953"/>
                      <a:pt x="1450258" y="2151908"/>
                      <a:pt x="1608218" y="2017947"/>
                    </a:cubicBezTo>
                    <a:cubicBezTo>
                      <a:pt x="1766117" y="1883927"/>
                      <a:pt x="1856864" y="1706120"/>
                      <a:pt x="1880337" y="1484537"/>
                    </a:cubicBezTo>
                    <a:lnTo>
                      <a:pt x="1261702" y="1484537"/>
                    </a:lnTo>
                    <a:cubicBezTo>
                      <a:pt x="1251271" y="1559249"/>
                      <a:pt x="1217983" y="1618497"/>
                      <a:pt x="1161869" y="1662354"/>
                    </a:cubicBezTo>
                    <a:cubicBezTo>
                      <a:pt x="1105715" y="1706120"/>
                      <a:pt x="1031997" y="1728043"/>
                      <a:pt x="940653" y="1728043"/>
                    </a:cubicBezTo>
                    <a:cubicBezTo>
                      <a:pt x="862341" y="1728043"/>
                      <a:pt x="802241" y="1713208"/>
                      <a:pt x="760545" y="1683599"/>
                    </a:cubicBezTo>
                    <a:cubicBezTo>
                      <a:pt x="718748" y="1653959"/>
                      <a:pt x="697906" y="1613363"/>
                      <a:pt x="697906" y="1561851"/>
                    </a:cubicBezTo>
                    <a:cubicBezTo>
                      <a:pt x="697906" y="1500000"/>
                      <a:pt x="731173" y="1453622"/>
                      <a:pt x="797738" y="1422696"/>
                    </a:cubicBezTo>
                    <a:cubicBezTo>
                      <a:pt x="864294" y="1391771"/>
                      <a:pt x="968062" y="1360845"/>
                      <a:pt x="1109024" y="1329920"/>
                    </a:cubicBezTo>
                    <a:cubicBezTo>
                      <a:pt x="1270828" y="1288675"/>
                      <a:pt x="1402654" y="1248089"/>
                      <a:pt x="1504480" y="1208172"/>
                    </a:cubicBezTo>
                    <a:cubicBezTo>
                      <a:pt x="1606265" y="1168193"/>
                      <a:pt x="1695656" y="1103800"/>
                      <a:pt x="1772694" y="1014902"/>
                    </a:cubicBezTo>
                    <a:cubicBezTo>
                      <a:pt x="1849660" y="925994"/>
                      <a:pt x="1889464" y="806788"/>
                      <a:pt x="1892094" y="657344"/>
                    </a:cubicBezTo>
                    <a:cubicBezTo>
                      <a:pt x="1892094" y="531070"/>
                      <a:pt x="1856186" y="418314"/>
                      <a:pt x="1784410" y="319148"/>
                    </a:cubicBezTo>
                    <a:cubicBezTo>
                      <a:pt x="1712604" y="219901"/>
                      <a:pt x="1609503" y="141939"/>
                      <a:pt x="1475118" y="85282"/>
                    </a:cubicBezTo>
                    <a:cubicBezTo>
                      <a:pt x="1340611" y="28626"/>
                      <a:pt x="1184705" y="252"/>
                      <a:pt x="1007198" y="252"/>
                    </a:cubicBezTo>
                    <a:cubicBezTo>
                      <a:pt x="816628" y="252"/>
                      <a:pt x="646972" y="32433"/>
                      <a:pt x="498200" y="96877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" name="Google Shape;2583;p48">
                <a:extLst>
                  <a:ext uri="{FF2B5EF4-FFF2-40B4-BE49-F238E27FC236}">
                    <a16:creationId xmlns:a16="http://schemas.microsoft.com/office/drawing/2014/main" id="{B65DB3FF-6380-611E-2F33-EE9B04084309}"/>
                  </a:ext>
                </a:extLst>
              </p:cNvPr>
              <p:cNvSpPr/>
              <p:nvPr/>
            </p:nvSpPr>
            <p:spPr>
              <a:xfrm rot="10800000" flipH="1">
                <a:off x="2964500" y="341269"/>
                <a:ext cx="50744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40" h="711794" extrusionOk="0">
                    <a:moveTo>
                      <a:pt x="408097" y="514300"/>
                    </a:moveTo>
                    <a:cubicBezTo>
                      <a:pt x="439472" y="496650"/>
                      <a:pt x="463978" y="470687"/>
                      <a:pt x="481613" y="436389"/>
                    </a:cubicBezTo>
                    <a:cubicBezTo>
                      <a:pt x="499238" y="402071"/>
                      <a:pt x="508041" y="360878"/>
                      <a:pt x="508041" y="312788"/>
                    </a:cubicBezTo>
                    <a:lnTo>
                      <a:pt x="508041" y="171"/>
                    </a:lnTo>
                    <a:lnTo>
                      <a:pt x="373494" y="171"/>
                    </a:lnTo>
                    <a:lnTo>
                      <a:pt x="373494" y="294510"/>
                    </a:lnTo>
                    <a:cubicBezTo>
                      <a:pt x="373494" y="336828"/>
                      <a:pt x="362921" y="369363"/>
                      <a:pt x="341774" y="392137"/>
                    </a:cubicBezTo>
                    <a:cubicBezTo>
                      <a:pt x="320638" y="414891"/>
                      <a:pt x="291802" y="426283"/>
                      <a:pt x="255277" y="426283"/>
                    </a:cubicBezTo>
                    <a:cubicBezTo>
                      <a:pt x="218114" y="426283"/>
                      <a:pt x="188803" y="414891"/>
                      <a:pt x="167343" y="392137"/>
                    </a:cubicBezTo>
                    <a:cubicBezTo>
                      <a:pt x="145863" y="369363"/>
                      <a:pt x="135148" y="336828"/>
                      <a:pt x="135148" y="294510"/>
                    </a:cubicBezTo>
                    <a:lnTo>
                      <a:pt x="135148" y="171"/>
                    </a:lnTo>
                    <a:lnTo>
                      <a:pt x="601" y="171"/>
                    </a:lnTo>
                    <a:lnTo>
                      <a:pt x="601" y="711965"/>
                    </a:lnTo>
                    <a:lnTo>
                      <a:pt x="135148" y="711965"/>
                    </a:lnTo>
                    <a:lnTo>
                      <a:pt x="135148" y="466687"/>
                    </a:lnTo>
                    <a:cubicBezTo>
                      <a:pt x="152439" y="489775"/>
                      <a:pt x="175508" y="507880"/>
                      <a:pt x="204344" y="521024"/>
                    </a:cubicBezTo>
                    <a:cubicBezTo>
                      <a:pt x="233170" y="534168"/>
                      <a:pt x="265203" y="540750"/>
                      <a:pt x="300443" y="540750"/>
                    </a:cubicBezTo>
                    <a:cubicBezTo>
                      <a:pt x="340813" y="540750"/>
                      <a:pt x="376691" y="531920"/>
                      <a:pt x="408097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" name="Google Shape;2584;p48">
                <a:extLst>
                  <a:ext uri="{FF2B5EF4-FFF2-40B4-BE49-F238E27FC236}">
                    <a16:creationId xmlns:a16="http://schemas.microsoft.com/office/drawing/2014/main" id="{07FF5346-76BE-F3AC-7705-83234B3998EF}"/>
                  </a:ext>
                </a:extLst>
              </p:cNvPr>
              <p:cNvSpPr/>
              <p:nvPr/>
            </p:nvSpPr>
            <p:spPr>
              <a:xfrm rot="10800000" flipH="1">
                <a:off x="3546906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437" y="135295"/>
                    </a:moveTo>
                    <a:cubicBezTo>
                      <a:pt x="360887" y="147153"/>
                      <a:pt x="378027" y="164944"/>
                      <a:pt x="390856" y="188680"/>
                    </a:cubicBezTo>
                    <a:cubicBezTo>
                      <a:pt x="403655" y="212396"/>
                      <a:pt x="410080" y="241256"/>
                      <a:pt x="410080" y="275250"/>
                    </a:cubicBezTo>
                    <a:cubicBezTo>
                      <a:pt x="410080" y="325891"/>
                      <a:pt x="396765" y="364857"/>
                      <a:pt x="370196" y="392117"/>
                    </a:cubicBezTo>
                    <a:cubicBezTo>
                      <a:pt x="343596" y="419366"/>
                      <a:pt x="311087" y="433006"/>
                      <a:pt x="272639" y="433006"/>
                    </a:cubicBezTo>
                    <a:cubicBezTo>
                      <a:pt x="234202" y="433006"/>
                      <a:pt x="201997" y="419366"/>
                      <a:pt x="176054" y="392117"/>
                    </a:cubicBezTo>
                    <a:cubicBezTo>
                      <a:pt x="150102" y="364857"/>
                      <a:pt x="137121" y="325891"/>
                      <a:pt x="137121" y="275250"/>
                    </a:cubicBezTo>
                    <a:cubicBezTo>
                      <a:pt x="137121" y="224588"/>
                      <a:pt x="149768" y="185622"/>
                      <a:pt x="175093" y="158383"/>
                    </a:cubicBezTo>
                    <a:cubicBezTo>
                      <a:pt x="200388" y="131113"/>
                      <a:pt x="232269" y="117503"/>
                      <a:pt x="270717" y="117503"/>
                    </a:cubicBezTo>
                    <a:cubicBezTo>
                      <a:pt x="295061" y="117503"/>
                      <a:pt x="317967" y="123427"/>
                      <a:pt x="339437" y="135295"/>
                    </a:cubicBezTo>
                    <a:moveTo>
                      <a:pt x="132325" y="34296"/>
                    </a:moveTo>
                    <a:cubicBezTo>
                      <a:pt x="91318" y="57049"/>
                      <a:pt x="59112" y="89271"/>
                      <a:pt x="35730" y="130961"/>
                    </a:cubicBezTo>
                    <a:cubicBezTo>
                      <a:pt x="12338" y="172640"/>
                      <a:pt x="652" y="220740"/>
                      <a:pt x="652" y="275250"/>
                    </a:cubicBezTo>
                    <a:cubicBezTo>
                      <a:pt x="652" y="329749"/>
                      <a:pt x="12672" y="377849"/>
                      <a:pt x="36691" y="419528"/>
                    </a:cubicBezTo>
                    <a:cubicBezTo>
                      <a:pt x="60721" y="461208"/>
                      <a:pt x="93543" y="493440"/>
                      <a:pt x="135209" y="516204"/>
                    </a:cubicBezTo>
                    <a:cubicBezTo>
                      <a:pt x="176844" y="538957"/>
                      <a:pt x="223295" y="550349"/>
                      <a:pt x="274562" y="550349"/>
                    </a:cubicBezTo>
                    <a:cubicBezTo>
                      <a:pt x="325819" y="550349"/>
                      <a:pt x="372260" y="538957"/>
                      <a:pt x="413925" y="516204"/>
                    </a:cubicBezTo>
                    <a:cubicBezTo>
                      <a:pt x="455570" y="493440"/>
                      <a:pt x="488402" y="461208"/>
                      <a:pt x="512432" y="419528"/>
                    </a:cubicBezTo>
                    <a:cubicBezTo>
                      <a:pt x="536462" y="377849"/>
                      <a:pt x="548472" y="329749"/>
                      <a:pt x="548472" y="275250"/>
                    </a:cubicBezTo>
                    <a:cubicBezTo>
                      <a:pt x="548472" y="220740"/>
                      <a:pt x="536138" y="172640"/>
                      <a:pt x="511471" y="130961"/>
                    </a:cubicBezTo>
                    <a:cubicBezTo>
                      <a:pt x="486794" y="89271"/>
                      <a:pt x="453476" y="57049"/>
                      <a:pt x="411517" y="34296"/>
                    </a:cubicBezTo>
                    <a:cubicBezTo>
                      <a:pt x="369538" y="11532"/>
                      <a:pt x="322611" y="150"/>
                      <a:pt x="270717" y="150"/>
                    </a:cubicBezTo>
                    <a:cubicBezTo>
                      <a:pt x="219450" y="150"/>
                      <a:pt x="173323" y="11532"/>
                      <a:pt x="132325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" name="Google Shape;2585;p48">
                <a:extLst>
                  <a:ext uri="{FF2B5EF4-FFF2-40B4-BE49-F238E27FC236}">
                    <a16:creationId xmlns:a16="http://schemas.microsoft.com/office/drawing/2014/main" id="{CEAFAFDE-D724-22EB-BE6D-89EAA363A742}"/>
                  </a:ext>
                </a:extLst>
              </p:cNvPr>
              <p:cNvSpPr/>
              <p:nvPr/>
            </p:nvSpPr>
            <p:spPr>
              <a:xfrm rot="10800000" flipH="1">
                <a:off x="4139893" y="511523"/>
                <a:ext cx="554538" cy="804135"/>
              </a:xfrm>
              <a:custGeom>
                <a:avLst/>
                <a:gdLst/>
                <a:ahLst/>
                <a:cxnLst/>
                <a:rect l="l" t="t" r="r" b="b"/>
                <a:pathLst>
                  <a:path w="554538" h="804135" extrusionOk="0">
                    <a:moveTo>
                      <a:pt x="400523" y="613402"/>
                    </a:moveTo>
                    <a:cubicBezTo>
                      <a:pt x="387703" y="636794"/>
                      <a:pt x="370412" y="654758"/>
                      <a:pt x="348638" y="667264"/>
                    </a:cubicBezTo>
                    <a:cubicBezTo>
                      <a:pt x="326845" y="679770"/>
                      <a:pt x="303462" y="686017"/>
                      <a:pt x="278471" y="686017"/>
                    </a:cubicBezTo>
                    <a:cubicBezTo>
                      <a:pt x="253480" y="686017"/>
                      <a:pt x="230422" y="679921"/>
                      <a:pt x="209265" y="667740"/>
                    </a:cubicBezTo>
                    <a:cubicBezTo>
                      <a:pt x="188139" y="655548"/>
                      <a:pt x="170979" y="637756"/>
                      <a:pt x="157846" y="614354"/>
                    </a:cubicBezTo>
                    <a:cubicBezTo>
                      <a:pt x="144703" y="590942"/>
                      <a:pt x="138157" y="563206"/>
                      <a:pt x="138157" y="531157"/>
                    </a:cubicBezTo>
                    <a:cubicBezTo>
                      <a:pt x="138157" y="499087"/>
                      <a:pt x="144703" y="471037"/>
                      <a:pt x="157846" y="446987"/>
                    </a:cubicBezTo>
                    <a:cubicBezTo>
                      <a:pt x="170979" y="422938"/>
                      <a:pt x="188271" y="404508"/>
                      <a:pt x="209751" y="391678"/>
                    </a:cubicBezTo>
                    <a:cubicBezTo>
                      <a:pt x="231201" y="378848"/>
                      <a:pt x="254107" y="372448"/>
                      <a:pt x="278471" y="372448"/>
                    </a:cubicBezTo>
                    <a:cubicBezTo>
                      <a:pt x="303462" y="372448"/>
                      <a:pt x="326845" y="378696"/>
                      <a:pt x="348638" y="391202"/>
                    </a:cubicBezTo>
                    <a:cubicBezTo>
                      <a:pt x="370412" y="403698"/>
                      <a:pt x="387703" y="421652"/>
                      <a:pt x="400523" y="445063"/>
                    </a:cubicBezTo>
                    <a:cubicBezTo>
                      <a:pt x="413342" y="468465"/>
                      <a:pt x="419747" y="496525"/>
                      <a:pt x="419747" y="529233"/>
                    </a:cubicBezTo>
                    <a:cubicBezTo>
                      <a:pt x="419747" y="561930"/>
                      <a:pt x="413342" y="589980"/>
                      <a:pt x="400523" y="613402"/>
                    </a:cubicBezTo>
                    <a:moveTo>
                      <a:pt x="348638" y="780759"/>
                    </a:moveTo>
                    <a:cubicBezTo>
                      <a:pt x="378729" y="765043"/>
                      <a:pt x="402455" y="744699"/>
                      <a:pt x="419747" y="719687"/>
                    </a:cubicBezTo>
                    <a:lnTo>
                      <a:pt x="419747" y="795675"/>
                    </a:lnTo>
                    <a:lnTo>
                      <a:pt x="555255" y="795675"/>
                    </a:lnTo>
                    <a:lnTo>
                      <a:pt x="555255" y="258943"/>
                    </a:lnTo>
                    <a:cubicBezTo>
                      <a:pt x="555255" y="209578"/>
                      <a:pt x="545319" y="165488"/>
                      <a:pt x="525468" y="126684"/>
                    </a:cubicBezTo>
                    <a:cubicBezTo>
                      <a:pt x="505607" y="87890"/>
                      <a:pt x="475810" y="57107"/>
                      <a:pt x="436077" y="34343"/>
                    </a:cubicBezTo>
                    <a:cubicBezTo>
                      <a:pt x="396344" y="11589"/>
                      <a:pt x="348294" y="197"/>
                      <a:pt x="291928" y="197"/>
                    </a:cubicBezTo>
                    <a:cubicBezTo>
                      <a:pt x="216317" y="197"/>
                      <a:pt x="154325" y="17837"/>
                      <a:pt x="105952" y="53097"/>
                    </a:cubicBezTo>
                    <a:cubicBezTo>
                      <a:pt x="57568" y="88377"/>
                      <a:pt x="30189" y="136466"/>
                      <a:pt x="23775" y="197375"/>
                    </a:cubicBezTo>
                    <a:lnTo>
                      <a:pt x="157361" y="197375"/>
                    </a:lnTo>
                    <a:cubicBezTo>
                      <a:pt x="164413" y="173022"/>
                      <a:pt x="179620" y="153610"/>
                      <a:pt x="203022" y="139190"/>
                    </a:cubicBezTo>
                    <a:cubicBezTo>
                      <a:pt x="226405" y="124760"/>
                      <a:pt x="254745" y="117550"/>
                      <a:pt x="288073" y="117550"/>
                    </a:cubicBezTo>
                    <a:cubicBezTo>
                      <a:pt x="327158" y="117550"/>
                      <a:pt x="358857" y="129256"/>
                      <a:pt x="383231" y="152658"/>
                    </a:cubicBezTo>
                    <a:cubicBezTo>
                      <a:pt x="407575" y="176070"/>
                      <a:pt x="419747" y="211491"/>
                      <a:pt x="419747" y="258943"/>
                    </a:cubicBezTo>
                    <a:lnTo>
                      <a:pt x="419747" y="341664"/>
                    </a:lnTo>
                    <a:cubicBezTo>
                      <a:pt x="402455" y="316663"/>
                      <a:pt x="378567" y="295813"/>
                      <a:pt x="348153" y="279145"/>
                    </a:cubicBezTo>
                    <a:cubicBezTo>
                      <a:pt x="317698" y="262477"/>
                      <a:pt x="282953" y="254133"/>
                      <a:pt x="243858" y="254133"/>
                    </a:cubicBezTo>
                    <a:cubicBezTo>
                      <a:pt x="199026" y="254133"/>
                      <a:pt x="158008" y="265677"/>
                      <a:pt x="120845" y="288765"/>
                    </a:cubicBezTo>
                    <a:cubicBezTo>
                      <a:pt x="83682" y="311843"/>
                      <a:pt x="54371" y="344388"/>
                      <a:pt x="32921" y="386392"/>
                    </a:cubicBezTo>
                    <a:cubicBezTo>
                      <a:pt x="11441" y="428386"/>
                      <a:pt x="716" y="476637"/>
                      <a:pt x="716" y="531157"/>
                    </a:cubicBezTo>
                    <a:cubicBezTo>
                      <a:pt x="716" y="585028"/>
                      <a:pt x="11441" y="632784"/>
                      <a:pt x="32921" y="674484"/>
                    </a:cubicBezTo>
                    <a:cubicBezTo>
                      <a:pt x="54371" y="716153"/>
                      <a:pt x="83521" y="748213"/>
                      <a:pt x="120360" y="770673"/>
                    </a:cubicBezTo>
                    <a:cubicBezTo>
                      <a:pt x="157199" y="793103"/>
                      <a:pt x="198358" y="804333"/>
                      <a:pt x="243858" y="804333"/>
                    </a:cubicBezTo>
                    <a:cubicBezTo>
                      <a:pt x="283591" y="804333"/>
                      <a:pt x="318507" y="796475"/>
                      <a:pt x="348638" y="780759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" name="Google Shape;2586;p48">
                <a:extLst>
                  <a:ext uri="{FF2B5EF4-FFF2-40B4-BE49-F238E27FC236}">
                    <a16:creationId xmlns:a16="http://schemas.microsoft.com/office/drawing/2014/main" id="{CBDA9E0C-DF6E-90BE-A040-3801899F7CC7}"/>
                  </a:ext>
                </a:extLst>
              </p:cNvPr>
              <p:cNvSpPr/>
              <p:nvPr/>
            </p:nvSpPr>
            <p:spPr>
              <a:xfrm rot="10800000" flipH="1">
                <a:off x="4772277" y="511525"/>
                <a:ext cx="529557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29557" h="550199" extrusionOk="0">
                    <a:moveTo>
                      <a:pt x="390982" y="325292"/>
                    </a:moveTo>
                    <a:cubicBezTo>
                      <a:pt x="390335" y="359914"/>
                      <a:pt x="377850" y="387650"/>
                      <a:pt x="353496" y="408499"/>
                    </a:cubicBezTo>
                    <a:cubicBezTo>
                      <a:pt x="329132" y="429319"/>
                      <a:pt x="299345" y="439759"/>
                      <a:pt x="264105" y="439759"/>
                    </a:cubicBezTo>
                    <a:cubicBezTo>
                      <a:pt x="230787" y="439759"/>
                      <a:pt x="202760" y="429653"/>
                      <a:pt x="180015" y="409451"/>
                    </a:cubicBezTo>
                    <a:cubicBezTo>
                      <a:pt x="157260" y="389249"/>
                      <a:pt x="143338" y="361190"/>
                      <a:pt x="138219" y="325292"/>
                    </a:cubicBezTo>
                    <a:close/>
                    <a:moveTo>
                      <a:pt x="526491" y="234875"/>
                    </a:moveTo>
                    <a:lnTo>
                      <a:pt x="137257" y="234875"/>
                    </a:lnTo>
                    <a:cubicBezTo>
                      <a:pt x="140444" y="196395"/>
                      <a:pt x="153901" y="166249"/>
                      <a:pt x="177607" y="144458"/>
                    </a:cubicBezTo>
                    <a:cubicBezTo>
                      <a:pt x="201313" y="122646"/>
                      <a:pt x="230483" y="111750"/>
                      <a:pt x="265076" y="111750"/>
                    </a:cubicBezTo>
                    <a:cubicBezTo>
                      <a:pt x="315048" y="111750"/>
                      <a:pt x="350602" y="133228"/>
                      <a:pt x="371759" y="176193"/>
                    </a:cubicBezTo>
                    <a:lnTo>
                      <a:pt x="516869" y="176193"/>
                    </a:lnTo>
                    <a:cubicBezTo>
                      <a:pt x="501510" y="124884"/>
                      <a:pt x="472016" y="82728"/>
                      <a:pt x="428469" y="49706"/>
                    </a:cubicBezTo>
                    <a:cubicBezTo>
                      <a:pt x="384871" y="16664"/>
                      <a:pt x="331378" y="169"/>
                      <a:pt x="267960" y="169"/>
                    </a:cubicBezTo>
                    <a:cubicBezTo>
                      <a:pt x="216682" y="169"/>
                      <a:pt x="170717" y="11551"/>
                      <a:pt x="130043" y="34325"/>
                    </a:cubicBezTo>
                    <a:cubicBezTo>
                      <a:pt x="89349" y="57068"/>
                      <a:pt x="57630" y="89300"/>
                      <a:pt x="34885" y="130980"/>
                    </a:cubicBezTo>
                    <a:cubicBezTo>
                      <a:pt x="12150" y="172659"/>
                      <a:pt x="778" y="220759"/>
                      <a:pt x="778" y="275268"/>
                    </a:cubicBezTo>
                    <a:cubicBezTo>
                      <a:pt x="778" y="330406"/>
                      <a:pt x="11988" y="378819"/>
                      <a:pt x="34399" y="420519"/>
                    </a:cubicBezTo>
                    <a:cubicBezTo>
                      <a:pt x="56841" y="462189"/>
                      <a:pt x="88236" y="494249"/>
                      <a:pt x="128596" y="516709"/>
                    </a:cubicBezTo>
                    <a:cubicBezTo>
                      <a:pt x="168977" y="539148"/>
                      <a:pt x="215418" y="550368"/>
                      <a:pt x="267960" y="550368"/>
                    </a:cubicBezTo>
                    <a:cubicBezTo>
                      <a:pt x="318569" y="550368"/>
                      <a:pt x="363907" y="539452"/>
                      <a:pt x="403964" y="517660"/>
                    </a:cubicBezTo>
                    <a:cubicBezTo>
                      <a:pt x="443990" y="495859"/>
                      <a:pt x="475072" y="464913"/>
                      <a:pt x="497169" y="424843"/>
                    </a:cubicBezTo>
                    <a:cubicBezTo>
                      <a:pt x="519287" y="384764"/>
                      <a:pt x="530336" y="338750"/>
                      <a:pt x="530336" y="286812"/>
                    </a:cubicBezTo>
                    <a:cubicBezTo>
                      <a:pt x="530336" y="267573"/>
                      <a:pt x="529051" y="250267"/>
                      <a:pt x="526491" y="234875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0" name="Google Shape;2587;p48">
                <a:extLst>
                  <a:ext uri="{FF2B5EF4-FFF2-40B4-BE49-F238E27FC236}">
                    <a16:creationId xmlns:a16="http://schemas.microsoft.com/office/drawing/2014/main" id="{F25B374B-CF73-36D7-D3BE-3020CECF7A88}"/>
                  </a:ext>
                </a:extLst>
              </p:cNvPr>
              <p:cNvSpPr/>
              <p:nvPr/>
            </p:nvSpPr>
            <p:spPr>
              <a:xfrm rot="10800000" flipH="1">
                <a:off x="5351810" y="511523"/>
                <a:ext cx="442089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442089" h="550199" extrusionOk="0">
                    <a:moveTo>
                      <a:pt x="116131" y="23703"/>
                    </a:moveTo>
                    <a:cubicBezTo>
                      <a:pt x="81538" y="39419"/>
                      <a:pt x="54139" y="60734"/>
                      <a:pt x="33974" y="87660"/>
                    </a:cubicBezTo>
                    <a:cubicBezTo>
                      <a:pt x="13779" y="114606"/>
                      <a:pt x="2740" y="144418"/>
                      <a:pt x="808" y="177125"/>
                    </a:cubicBezTo>
                    <a:lnTo>
                      <a:pt x="136316" y="177125"/>
                    </a:lnTo>
                    <a:cubicBezTo>
                      <a:pt x="138866" y="156589"/>
                      <a:pt x="148953" y="139618"/>
                      <a:pt x="166589" y="126150"/>
                    </a:cubicBezTo>
                    <a:cubicBezTo>
                      <a:pt x="184204" y="112672"/>
                      <a:pt x="206139" y="105948"/>
                      <a:pt x="232415" y="105948"/>
                    </a:cubicBezTo>
                    <a:cubicBezTo>
                      <a:pt x="258054" y="105948"/>
                      <a:pt x="278077" y="111062"/>
                      <a:pt x="292505" y="121340"/>
                    </a:cubicBezTo>
                    <a:cubicBezTo>
                      <a:pt x="306903" y="131588"/>
                      <a:pt x="314117" y="144742"/>
                      <a:pt x="314117" y="160772"/>
                    </a:cubicBezTo>
                    <a:cubicBezTo>
                      <a:pt x="314117" y="178087"/>
                      <a:pt x="305294" y="191069"/>
                      <a:pt x="287679" y="199727"/>
                    </a:cubicBezTo>
                    <a:cubicBezTo>
                      <a:pt x="270064" y="208385"/>
                      <a:pt x="242037" y="217843"/>
                      <a:pt x="203590" y="228101"/>
                    </a:cubicBezTo>
                    <a:cubicBezTo>
                      <a:pt x="163857" y="237721"/>
                      <a:pt x="131358" y="247655"/>
                      <a:pt x="106044" y="257923"/>
                    </a:cubicBezTo>
                    <a:cubicBezTo>
                      <a:pt x="80719" y="268171"/>
                      <a:pt x="58965" y="283897"/>
                      <a:pt x="40682" y="305050"/>
                    </a:cubicBezTo>
                    <a:cubicBezTo>
                      <a:pt x="22420" y="326214"/>
                      <a:pt x="13303" y="354740"/>
                      <a:pt x="13303" y="390658"/>
                    </a:cubicBezTo>
                    <a:cubicBezTo>
                      <a:pt x="13303" y="420155"/>
                      <a:pt x="21782" y="447081"/>
                      <a:pt x="38770" y="471455"/>
                    </a:cubicBezTo>
                    <a:cubicBezTo>
                      <a:pt x="55748" y="495829"/>
                      <a:pt x="80091" y="515069"/>
                      <a:pt x="111811" y="529175"/>
                    </a:cubicBezTo>
                    <a:cubicBezTo>
                      <a:pt x="143530" y="543270"/>
                      <a:pt x="180855" y="550338"/>
                      <a:pt x="223785" y="550338"/>
                    </a:cubicBezTo>
                    <a:cubicBezTo>
                      <a:pt x="287214" y="550338"/>
                      <a:pt x="337823" y="534471"/>
                      <a:pt x="375623" y="502725"/>
                    </a:cubicBezTo>
                    <a:cubicBezTo>
                      <a:pt x="413434" y="470979"/>
                      <a:pt x="434266" y="428175"/>
                      <a:pt x="438101" y="374314"/>
                    </a:cubicBezTo>
                    <a:lnTo>
                      <a:pt x="309311" y="374314"/>
                    </a:lnTo>
                    <a:cubicBezTo>
                      <a:pt x="307389" y="395478"/>
                      <a:pt x="298566" y="412297"/>
                      <a:pt x="282883" y="424803"/>
                    </a:cubicBezTo>
                    <a:cubicBezTo>
                      <a:pt x="267170" y="437309"/>
                      <a:pt x="246196" y="443567"/>
                      <a:pt x="219920" y="443567"/>
                    </a:cubicBezTo>
                    <a:cubicBezTo>
                      <a:pt x="195576" y="443567"/>
                      <a:pt x="176838" y="439071"/>
                      <a:pt x="163715" y="430109"/>
                    </a:cubicBezTo>
                    <a:cubicBezTo>
                      <a:pt x="150562" y="421117"/>
                      <a:pt x="144016" y="408611"/>
                      <a:pt x="144016" y="392592"/>
                    </a:cubicBezTo>
                    <a:cubicBezTo>
                      <a:pt x="144016" y="374628"/>
                      <a:pt x="152970" y="360998"/>
                      <a:pt x="170909" y="351712"/>
                    </a:cubicBezTo>
                    <a:cubicBezTo>
                      <a:pt x="188848" y="342406"/>
                      <a:pt x="216712" y="332948"/>
                      <a:pt x="254533" y="323328"/>
                    </a:cubicBezTo>
                    <a:cubicBezTo>
                      <a:pt x="292981" y="313708"/>
                      <a:pt x="324680" y="303764"/>
                      <a:pt x="349671" y="293517"/>
                    </a:cubicBezTo>
                    <a:cubicBezTo>
                      <a:pt x="374662" y="283249"/>
                      <a:pt x="396294" y="267381"/>
                      <a:pt x="414557" y="245893"/>
                    </a:cubicBezTo>
                    <a:cubicBezTo>
                      <a:pt x="432819" y="224405"/>
                      <a:pt x="442259" y="196031"/>
                      <a:pt x="442897" y="160772"/>
                    </a:cubicBezTo>
                    <a:cubicBezTo>
                      <a:pt x="442897" y="129998"/>
                      <a:pt x="434398" y="102414"/>
                      <a:pt x="417430" y="78050"/>
                    </a:cubicBezTo>
                    <a:cubicBezTo>
                      <a:pt x="400453" y="53666"/>
                      <a:pt x="376109" y="34599"/>
                      <a:pt x="344390" y="20817"/>
                    </a:cubicBezTo>
                    <a:cubicBezTo>
                      <a:pt x="312670" y="7035"/>
                      <a:pt x="275669" y="139"/>
                      <a:pt x="233387" y="139"/>
                    </a:cubicBezTo>
                    <a:cubicBezTo>
                      <a:pt x="189809" y="139"/>
                      <a:pt x="150744" y="7997"/>
                      <a:pt x="116131" y="2370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" name="Google Shape;2588;p48">
                <a:extLst>
                  <a:ext uri="{FF2B5EF4-FFF2-40B4-BE49-F238E27FC236}">
                    <a16:creationId xmlns:a16="http://schemas.microsoft.com/office/drawing/2014/main" id="{868CF091-4F18-1D6D-7DA9-674FEAD5C75F}"/>
                  </a:ext>
                </a:extLst>
              </p:cNvPr>
              <p:cNvSpPr/>
              <p:nvPr/>
            </p:nvSpPr>
            <p:spPr>
              <a:xfrm rot="10800000" flipH="1">
                <a:off x="5850605" y="511524"/>
                <a:ext cx="514188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14188" h="550199" extrusionOk="0">
                    <a:moveTo>
                      <a:pt x="34481" y="420043"/>
                    </a:moveTo>
                    <a:cubicBezTo>
                      <a:pt x="56922" y="461408"/>
                      <a:pt x="87974" y="493468"/>
                      <a:pt x="127707" y="516232"/>
                    </a:cubicBezTo>
                    <a:cubicBezTo>
                      <a:pt x="167439" y="538986"/>
                      <a:pt x="212919" y="550378"/>
                      <a:pt x="264186" y="550378"/>
                    </a:cubicBezTo>
                    <a:cubicBezTo>
                      <a:pt x="330175" y="550378"/>
                      <a:pt x="384811" y="533862"/>
                      <a:pt x="428065" y="500840"/>
                    </a:cubicBezTo>
                    <a:cubicBezTo>
                      <a:pt x="471309" y="467798"/>
                      <a:pt x="500276" y="421481"/>
                      <a:pt x="515038" y="361847"/>
                    </a:cubicBezTo>
                    <a:lnTo>
                      <a:pt x="369908" y="361847"/>
                    </a:lnTo>
                    <a:cubicBezTo>
                      <a:pt x="362218" y="384935"/>
                      <a:pt x="349237" y="403041"/>
                      <a:pt x="330974" y="416195"/>
                    </a:cubicBezTo>
                    <a:cubicBezTo>
                      <a:pt x="312721" y="429328"/>
                      <a:pt x="290138" y="435910"/>
                      <a:pt x="263225" y="435910"/>
                    </a:cubicBezTo>
                    <a:cubicBezTo>
                      <a:pt x="224797" y="435910"/>
                      <a:pt x="194343" y="421967"/>
                      <a:pt x="171922" y="394069"/>
                    </a:cubicBezTo>
                    <a:cubicBezTo>
                      <a:pt x="149480" y="366171"/>
                      <a:pt x="138290" y="326577"/>
                      <a:pt x="138290" y="275278"/>
                    </a:cubicBezTo>
                    <a:cubicBezTo>
                      <a:pt x="138290" y="224616"/>
                      <a:pt x="149480" y="185347"/>
                      <a:pt x="171922" y="157449"/>
                    </a:cubicBezTo>
                    <a:cubicBezTo>
                      <a:pt x="194343" y="129551"/>
                      <a:pt x="224797" y="115597"/>
                      <a:pt x="263225" y="115597"/>
                    </a:cubicBezTo>
                    <a:cubicBezTo>
                      <a:pt x="317679" y="115597"/>
                      <a:pt x="353233" y="139971"/>
                      <a:pt x="369908" y="188709"/>
                    </a:cubicBezTo>
                    <a:lnTo>
                      <a:pt x="515038" y="188709"/>
                    </a:lnTo>
                    <a:cubicBezTo>
                      <a:pt x="500276" y="130989"/>
                      <a:pt x="471126" y="85137"/>
                      <a:pt x="427579" y="51154"/>
                    </a:cubicBezTo>
                    <a:cubicBezTo>
                      <a:pt x="383992" y="17160"/>
                      <a:pt x="329547" y="178"/>
                      <a:pt x="264186" y="178"/>
                    </a:cubicBezTo>
                    <a:cubicBezTo>
                      <a:pt x="212919" y="178"/>
                      <a:pt x="167439" y="11560"/>
                      <a:pt x="127707" y="34324"/>
                    </a:cubicBezTo>
                    <a:cubicBezTo>
                      <a:pt x="87974" y="57077"/>
                      <a:pt x="56922" y="89157"/>
                      <a:pt x="34481" y="130513"/>
                    </a:cubicBezTo>
                    <a:cubicBezTo>
                      <a:pt x="12060" y="171869"/>
                      <a:pt x="849" y="220120"/>
                      <a:pt x="849" y="275278"/>
                    </a:cubicBezTo>
                    <a:cubicBezTo>
                      <a:pt x="849" y="330415"/>
                      <a:pt x="12060" y="378677"/>
                      <a:pt x="34481" y="42004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" name="Google Shape;2589;p48">
                <a:extLst>
                  <a:ext uri="{FF2B5EF4-FFF2-40B4-BE49-F238E27FC236}">
                    <a16:creationId xmlns:a16="http://schemas.microsoft.com/office/drawing/2014/main" id="{922BDC22-D456-14AC-A1F3-F0FE1697D531}"/>
                  </a:ext>
                </a:extLst>
              </p:cNvPr>
              <p:cNvSpPr/>
              <p:nvPr/>
            </p:nvSpPr>
            <p:spPr>
              <a:xfrm rot="10800000" flipH="1">
                <a:off x="6444549" y="341269"/>
                <a:ext cx="50745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50" h="711794" extrusionOk="0">
                    <a:moveTo>
                      <a:pt x="408441" y="514300"/>
                    </a:moveTo>
                    <a:cubicBezTo>
                      <a:pt x="439837" y="496650"/>
                      <a:pt x="464342" y="470687"/>
                      <a:pt x="481957" y="436389"/>
                    </a:cubicBezTo>
                    <a:cubicBezTo>
                      <a:pt x="499582" y="402071"/>
                      <a:pt x="508395" y="360878"/>
                      <a:pt x="508395" y="312788"/>
                    </a:cubicBezTo>
                    <a:lnTo>
                      <a:pt x="508395" y="171"/>
                    </a:lnTo>
                    <a:lnTo>
                      <a:pt x="373848" y="171"/>
                    </a:lnTo>
                    <a:lnTo>
                      <a:pt x="373848" y="294510"/>
                    </a:lnTo>
                    <a:cubicBezTo>
                      <a:pt x="373848" y="336828"/>
                      <a:pt x="363285" y="369363"/>
                      <a:pt x="342129" y="392137"/>
                    </a:cubicBezTo>
                    <a:cubicBezTo>
                      <a:pt x="320982" y="414891"/>
                      <a:pt x="292156" y="426283"/>
                      <a:pt x="255631" y="426283"/>
                    </a:cubicBezTo>
                    <a:cubicBezTo>
                      <a:pt x="218468" y="426283"/>
                      <a:pt x="189167" y="414891"/>
                      <a:pt x="167687" y="392137"/>
                    </a:cubicBezTo>
                    <a:cubicBezTo>
                      <a:pt x="146217" y="369363"/>
                      <a:pt x="135492" y="336828"/>
                      <a:pt x="135492" y="294510"/>
                    </a:cubicBezTo>
                    <a:lnTo>
                      <a:pt x="135492" y="171"/>
                    </a:lnTo>
                    <a:lnTo>
                      <a:pt x="945" y="171"/>
                    </a:lnTo>
                    <a:lnTo>
                      <a:pt x="945" y="711965"/>
                    </a:lnTo>
                    <a:lnTo>
                      <a:pt x="135492" y="711965"/>
                    </a:lnTo>
                    <a:lnTo>
                      <a:pt x="135492" y="466687"/>
                    </a:lnTo>
                    <a:cubicBezTo>
                      <a:pt x="152803" y="489775"/>
                      <a:pt x="175862" y="507880"/>
                      <a:pt x="204688" y="521024"/>
                    </a:cubicBezTo>
                    <a:cubicBezTo>
                      <a:pt x="233534" y="534168"/>
                      <a:pt x="265557" y="540750"/>
                      <a:pt x="300807" y="540750"/>
                    </a:cubicBezTo>
                    <a:cubicBezTo>
                      <a:pt x="341167" y="540750"/>
                      <a:pt x="377045" y="531920"/>
                      <a:pt x="408441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3" name="Google Shape;2590;p48">
                <a:extLst>
                  <a:ext uri="{FF2B5EF4-FFF2-40B4-BE49-F238E27FC236}">
                    <a16:creationId xmlns:a16="http://schemas.microsoft.com/office/drawing/2014/main" id="{2A85F98E-888F-5616-1782-9888391A4FB8}"/>
                  </a:ext>
                </a:extLst>
              </p:cNvPr>
              <p:cNvSpPr/>
              <p:nvPr/>
            </p:nvSpPr>
            <p:spPr>
              <a:xfrm rot="10800000" flipH="1">
                <a:off x="7026965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781" y="135295"/>
                    </a:moveTo>
                    <a:cubicBezTo>
                      <a:pt x="361231" y="147153"/>
                      <a:pt x="378371" y="164944"/>
                      <a:pt x="391210" y="188680"/>
                    </a:cubicBezTo>
                    <a:cubicBezTo>
                      <a:pt x="403999" y="212396"/>
                      <a:pt x="410414" y="241256"/>
                      <a:pt x="410414" y="275250"/>
                    </a:cubicBezTo>
                    <a:cubicBezTo>
                      <a:pt x="410414" y="325891"/>
                      <a:pt x="397109" y="364857"/>
                      <a:pt x="370540" y="392117"/>
                    </a:cubicBezTo>
                    <a:cubicBezTo>
                      <a:pt x="343940" y="419366"/>
                      <a:pt x="311421" y="433006"/>
                      <a:pt x="272993" y="433006"/>
                    </a:cubicBezTo>
                    <a:cubicBezTo>
                      <a:pt x="234546" y="433006"/>
                      <a:pt x="202341" y="419366"/>
                      <a:pt x="176388" y="392117"/>
                    </a:cubicBezTo>
                    <a:cubicBezTo>
                      <a:pt x="150456" y="364857"/>
                      <a:pt x="137475" y="325891"/>
                      <a:pt x="137475" y="275250"/>
                    </a:cubicBezTo>
                    <a:cubicBezTo>
                      <a:pt x="137475" y="224588"/>
                      <a:pt x="150112" y="185622"/>
                      <a:pt x="175427" y="158383"/>
                    </a:cubicBezTo>
                    <a:cubicBezTo>
                      <a:pt x="200732" y="131113"/>
                      <a:pt x="232613" y="117503"/>
                      <a:pt x="271061" y="117503"/>
                    </a:cubicBezTo>
                    <a:cubicBezTo>
                      <a:pt x="295404" y="117503"/>
                      <a:pt x="318311" y="123427"/>
                      <a:pt x="339781" y="135295"/>
                    </a:cubicBezTo>
                    <a:moveTo>
                      <a:pt x="132659" y="34296"/>
                    </a:moveTo>
                    <a:cubicBezTo>
                      <a:pt x="91661" y="57049"/>
                      <a:pt x="59456" y="89271"/>
                      <a:pt x="36074" y="130961"/>
                    </a:cubicBezTo>
                    <a:cubicBezTo>
                      <a:pt x="12671" y="172640"/>
                      <a:pt x="995" y="220740"/>
                      <a:pt x="995" y="275250"/>
                    </a:cubicBezTo>
                    <a:cubicBezTo>
                      <a:pt x="995" y="329749"/>
                      <a:pt x="13015" y="377849"/>
                      <a:pt x="37035" y="419528"/>
                    </a:cubicBezTo>
                    <a:cubicBezTo>
                      <a:pt x="61065" y="461208"/>
                      <a:pt x="93887" y="493440"/>
                      <a:pt x="135553" y="516204"/>
                    </a:cubicBezTo>
                    <a:cubicBezTo>
                      <a:pt x="177188" y="538957"/>
                      <a:pt x="223639" y="550349"/>
                      <a:pt x="274896" y="550349"/>
                    </a:cubicBezTo>
                    <a:cubicBezTo>
                      <a:pt x="326163" y="550349"/>
                      <a:pt x="372604" y="538957"/>
                      <a:pt x="414269" y="516204"/>
                    </a:cubicBezTo>
                    <a:cubicBezTo>
                      <a:pt x="455904" y="493440"/>
                      <a:pt x="488756" y="461208"/>
                      <a:pt x="512776" y="419528"/>
                    </a:cubicBezTo>
                    <a:cubicBezTo>
                      <a:pt x="536806" y="377849"/>
                      <a:pt x="548816" y="329749"/>
                      <a:pt x="548816" y="275250"/>
                    </a:cubicBezTo>
                    <a:cubicBezTo>
                      <a:pt x="548816" y="220740"/>
                      <a:pt x="536482" y="172640"/>
                      <a:pt x="511815" y="130961"/>
                    </a:cubicBezTo>
                    <a:cubicBezTo>
                      <a:pt x="487148" y="89271"/>
                      <a:pt x="453820" y="57049"/>
                      <a:pt x="411861" y="34296"/>
                    </a:cubicBezTo>
                    <a:cubicBezTo>
                      <a:pt x="369892" y="11532"/>
                      <a:pt x="322965" y="150"/>
                      <a:pt x="271061" y="150"/>
                    </a:cubicBezTo>
                    <a:cubicBezTo>
                      <a:pt x="219794" y="150"/>
                      <a:pt x="173656" y="11532"/>
                      <a:pt x="132659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" name="Google Shape;2591;p48">
                <a:extLst>
                  <a:ext uri="{FF2B5EF4-FFF2-40B4-BE49-F238E27FC236}">
                    <a16:creationId xmlns:a16="http://schemas.microsoft.com/office/drawing/2014/main" id="{0C46E647-3E82-41F0-CF71-9BF0312E88F1}"/>
                  </a:ext>
                </a:extLst>
              </p:cNvPr>
              <p:cNvSpPr/>
              <p:nvPr/>
            </p:nvSpPr>
            <p:spPr>
              <a:xfrm rot="10800000" flipH="1">
                <a:off x="7620910" y="511524"/>
                <a:ext cx="54781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10" h="550199" extrusionOk="0">
                    <a:moveTo>
                      <a:pt x="339830" y="135295"/>
                    </a:moveTo>
                    <a:cubicBezTo>
                      <a:pt x="361280" y="147153"/>
                      <a:pt x="378419" y="164944"/>
                      <a:pt x="391259" y="188680"/>
                    </a:cubicBezTo>
                    <a:cubicBezTo>
                      <a:pt x="404048" y="212396"/>
                      <a:pt x="410463" y="241256"/>
                      <a:pt x="410463" y="275250"/>
                    </a:cubicBezTo>
                    <a:cubicBezTo>
                      <a:pt x="410463" y="325891"/>
                      <a:pt x="397158" y="364857"/>
                      <a:pt x="370588" y="392117"/>
                    </a:cubicBezTo>
                    <a:cubicBezTo>
                      <a:pt x="343988" y="419366"/>
                      <a:pt x="311470" y="433006"/>
                      <a:pt x="273042" y="433006"/>
                    </a:cubicBezTo>
                    <a:cubicBezTo>
                      <a:pt x="234594" y="433006"/>
                      <a:pt x="202389" y="419366"/>
                      <a:pt x="176437" y="392117"/>
                    </a:cubicBezTo>
                    <a:cubicBezTo>
                      <a:pt x="150505" y="364857"/>
                      <a:pt x="137524" y="325891"/>
                      <a:pt x="137524" y="275250"/>
                    </a:cubicBezTo>
                    <a:cubicBezTo>
                      <a:pt x="137524" y="224588"/>
                      <a:pt x="150161" y="185622"/>
                      <a:pt x="175476" y="158383"/>
                    </a:cubicBezTo>
                    <a:cubicBezTo>
                      <a:pt x="200780" y="131113"/>
                      <a:pt x="232662" y="117503"/>
                      <a:pt x="271110" y="117503"/>
                    </a:cubicBezTo>
                    <a:cubicBezTo>
                      <a:pt x="295453" y="117503"/>
                      <a:pt x="318360" y="123427"/>
                      <a:pt x="339830" y="135295"/>
                    </a:cubicBezTo>
                    <a:moveTo>
                      <a:pt x="132708" y="34296"/>
                    </a:moveTo>
                    <a:cubicBezTo>
                      <a:pt x="91710" y="57049"/>
                      <a:pt x="59505" y="89271"/>
                      <a:pt x="36123" y="130961"/>
                    </a:cubicBezTo>
                    <a:cubicBezTo>
                      <a:pt x="12720" y="172640"/>
                      <a:pt x="1054" y="220740"/>
                      <a:pt x="1054" y="275250"/>
                    </a:cubicBezTo>
                    <a:cubicBezTo>
                      <a:pt x="1054" y="329749"/>
                      <a:pt x="13064" y="377849"/>
                      <a:pt x="37084" y="419528"/>
                    </a:cubicBezTo>
                    <a:cubicBezTo>
                      <a:pt x="61114" y="461208"/>
                      <a:pt x="93936" y="493440"/>
                      <a:pt x="135601" y="516204"/>
                    </a:cubicBezTo>
                    <a:cubicBezTo>
                      <a:pt x="177236" y="538957"/>
                      <a:pt x="223687" y="550349"/>
                      <a:pt x="274944" y="550349"/>
                    </a:cubicBezTo>
                    <a:cubicBezTo>
                      <a:pt x="326211" y="550349"/>
                      <a:pt x="372652" y="538957"/>
                      <a:pt x="414317" y="516204"/>
                    </a:cubicBezTo>
                    <a:cubicBezTo>
                      <a:pt x="455963" y="493440"/>
                      <a:pt x="488805" y="461208"/>
                      <a:pt x="512825" y="419528"/>
                    </a:cubicBezTo>
                    <a:cubicBezTo>
                      <a:pt x="536855" y="377849"/>
                      <a:pt x="548865" y="329749"/>
                      <a:pt x="548865" y="275250"/>
                    </a:cubicBezTo>
                    <a:cubicBezTo>
                      <a:pt x="548865" y="220740"/>
                      <a:pt x="536531" y="172640"/>
                      <a:pt x="511864" y="130961"/>
                    </a:cubicBezTo>
                    <a:cubicBezTo>
                      <a:pt x="487196" y="89271"/>
                      <a:pt x="453868" y="57049"/>
                      <a:pt x="411909" y="34296"/>
                    </a:cubicBezTo>
                    <a:cubicBezTo>
                      <a:pt x="369941" y="11532"/>
                      <a:pt x="323014" y="150"/>
                      <a:pt x="271110" y="150"/>
                    </a:cubicBezTo>
                    <a:cubicBezTo>
                      <a:pt x="219842" y="150"/>
                      <a:pt x="173705" y="11532"/>
                      <a:pt x="132708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" name="Google Shape;2592;p48">
                <a:extLst>
                  <a:ext uri="{FF2B5EF4-FFF2-40B4-BE49-F238E27FC236}">
                    <a16:creationId xmlns:a16="http://schemas.microsoft.com/office/drawing/2014/main" id="{EDF6DBDA-AF19-0A46-F730-ECA31FFFE63E}"/>
                  </a:ext>
                </a:extLst>
              </p:cNvPr>
              <p:cNvSpPr/>
              <p:nvPr/>
            </p:nvSpPr>
            <p:spPr>
              <a:xfrm rot="10800000" flipH="1">
                <a:off x="8248471" y="341271"/>
                <a:ext cx="134546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134546" h="711794" extrusionOk="0">
                    <a:moveTo>
                      <a:pt x="134547" y="-254"/>
                    </a:moveTo>
                    <a:lnTo>
                      <a:pt x="0" y="-254"/>
                    </a:lnTo>
                    <a:lnTo>
                      <a:pt x="0" y="711540"/>
                    </a:lnTo>
                    <a:lnTo>
                      <a:pt x="134547" y="71154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6" name="Google Shape;2593;p48">
                <a:extLst>
                  <a:ext uri="{FF2B5EF4-FFF2-40B4-BE49-F238E27FC236}">
                    <a16:creationId xmlns:a16="http://schemas.microsoft.com/office/drawing/2014/main" id="{886D325C-EE22-316E-4EAB-569D8F581F72}"/>
                  </a:ext>
                </a:extLst>
              </p:cNvPr>
              <p:cNvSpPr/>
              <p:nvPr/>
            </p:nvSpPr>
            <p:spPr>
              <a:xfrm rot="10800000" flipH="1">
                <a:off x="184698" y="233060"/>
                <a:ext cx="2187639" cy="1094728"/>
              </a:xfrm>
              <a:custGeom>
                <a:avLst/>
                <a:gdLst/>
                <a:ahLst/>
                <a:cxnLst/>
                <a:rect l="l" t="t" r="r" b="b"/>
                <a:pathLst>
                  <a:path w="2187639" h="1094728" extrusionOk="0">
                    <a:moveTo>
                      <a:pt x="1656406" y="1094946"/>
                    </a:moveTo>
                    <a:cubicBezTo>
                      <a:pt x="1656406" y="784222"/>
                      <a:pt x="1404725" y="532341"/>
                      <a:pt x="1094269" y="532341"/>
                    </a:cubicBezTo>
                    <a:cubicBezTo>
                      <a:pt x="783803" y="532341"/>
                      <a:pt x="532122" y="784222"/>
                      <a:pt x="532122" y="1094946"/>
                    </a:cubicBezTo>
                    <a:lnTo>
                      <a:pt x="449" y="1094946"/>
                    </a:lnTo>
                    <a:cubicBezTo>
                      <a:pt x="449" y="490348"/>
                      <a:pt x="490163" y="217"/>
                      <a:pt x="1094269" y="217"/>
                    </a:cubicBezTo>
                    <a:cubicBezTo>
                      <a:pt x="1698365" y="217"/>
                      <a:pt x="2188089" y="490348"/>
                      <a:pt x="2188089" y="1094946"/>
                    </a:cubicBezTo>
                    <a:close/>
                  </a:path>
                </a:pathLst>
              </a:custGeom>
              <a:solidFill>
                <a:srgbClr val="ED1C2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cxnSp>
        <p:nvCxnSpPr>
          <p:cNvPr id="27" name="Google Shape;168;p9">
            <a:extLst>
              <a:ext uri="{FF2B5EF4-FFF2-40B4-BE49-F238E27FC236}">
                <a16:creationId xmlns:a16="http://schemas.microsoft.com/office/drawing/2014/main" id="{4C130AC9-5B5E-DE94-AF9C-4B1DDA16157E}"/>
              </a:ext>
            </a:extLst>
          </p:cNvPr>
          <p:cNvCxnSpPr/>
          <p:nvPr userDrawn="1"/>
        </p:nvCxnSpPr>
        <p:spPr>
          <a:xfrm>
            <a:off x="367199" y="6354411"/>
            <a:ext cx="1681600" cy="0"/>
          </a:xfrm>
          <a:prstGeom prst="straightConnector1">
            <a:avLst/>
          </a:prstGeom>
          <a:noFill/>
          <a:ln w="19050" cap="flat" cmpd="sng">
            <a:solidFill>
              <a:srgbClr val="E2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168;p9">
            <a:extLst>
              <a:ext uri="{FF2B5EF4-FFF2-40B4-BE49-F238E27FC236}">
                <a16:creationId xmlns:a16="http://schemas.microsoft.com/office/drawing/2014/main" id="{350E74BF-C9A6-4EBE-851A-60ADA57ACE2E}"/>
              </a:ext>
            </a:extLst>
          </p:cNvPr>
          <p:cNvCxnSpPr>
            <a:cxnSpLocks/>
          </p:cNvCxnSpPr>
          <p:nvPr userDrawn="1"/>
        </p:nvCxnSpPr>
        <p:spPr>
          <a:xfrm>
            <a:off x="381000" y="1287809"/>
            <a:ext cx="1676400" cy="0"/>
          </a:xfrm>
          <a:prstGeom prst="straightConnector1">
            <a:avLst/>
          </a:prstGeom>
          <a:noFill/>
          <a:ln w="19050" cap="flat" cmpd="sng">
            <a:solidFill>
              <a:srgbClr val="E2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8B0625A9-1404-906C-D41B-39208983C4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101" y="1451999"/>
            <a:ext cx="10671041" cy="483081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 dirty="0"/>
          </a:p>
        </p:txBody>
      </p:sp>
      <p:pic>
        <p:nvPicPr>
          <p:cNvPr id="3" name="Picture 11" descr="@Belgium-Forecasting-Centre">
            <a:extLst>
              <a:ext uri="{FF2B5EF4-FFF2-40B4-BE49-F238E27FC236}">
                <a16:creationId xmlns:a16="http://schemas.microsoft.com/office/drawing/2014/main" id="{E7660909-4D0B-F8EF-A9D7-AC8257D88A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3" b="4843"/>
          <a:stretch/>
        </p:blipFill>
        <p:spPr bwMode="auto">
          <a:xfrm>
            <a:off x="11264467" y="6102162"/>
            <a:ext cx="926691" cy="75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4C1167F-C5FC-BBB0-52CF-97DCDB7D47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11458792" y="29819"/>
            <a:ext cx="650080" cy="23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281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2" userDrawn="1">
          <p15:clr>
            <a:srgbClr val="FBAE40"/>
          </p15:clr>
        </p15:guide>
        <p15:guide id="2" pos="129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1A617-DCBD-2B7F-BC22-37EC5F81D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92" y="2566218"/>
            <a:ext cx="7004460" cy="1337187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6323D-9137-5F40-B7B5-7D3C7274E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92" y="4204495"/>
            <a:ext cx="7004460" cy="143538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331A5-326F-6924-707C-F30C37CF5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01013-C3BF-4595-BE49-338D83AC0890}" type="datetimeFigureOut">
              <a:rPr lang="nl-BE" smtClean="0"/>
              <a:t>20/10/2023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D651B-30EF-B193-9A20-22121E66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456B65DA-4EDE-A2A2-1CD7-0B70A794BEE6}"/>
              </a:ext>
            </a:extLst>
          </p:cNvPr>
          <p:cNvSpPr/>
          <p:nvPr userDrawn="1"/>
        </p:nvSpPr>
        <p:spPr>
          <a:xfrm>
            <a:off x="10116" y="-31532"/>
            <a:ext cx="12181884" cy="818109"/>
          </a:xfrm>
          <a:prstGeom prst="flowChartProcess">
            <a:avLst/>
          </a:prstGeom>
          <a:gradFill>
            <a:gsLst>
              <a:gs pos="100000">
                <a:srgbClr val="700000"/>
              </a:gs>
              <a:gs pos="75000">
                <a:srgbClr val="B00000"/>
              </a:gs>
              <a:gs pos="50000">
                <a:srgbClr val="C00000"/>
              </a:gs>
              <a:gs pos="25000">
                <a:srgbClr val="FF1515"/>
              </a:gs>
              <a:gs pos="0">
                <a:srgbClr val="FF5757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pattFill prst="pct70">
                <a:fgClr>
                  <a:srgbClr val="FF2D2D"/>
                </a:fgClr>
                <a:bgClr>
                  <a:schemeClr val="bg1"/>
                </a:bgClr>
              </a:patt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14487D0-D9CF-091E-01AF-1909B1534F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10690252" y="133813"/>
            <a:ext cx="1363202" cy="48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1" descr="@Belgium-Forecasting-Centre">
            <a:extLst>
              <a:ext uri="{FF2B5EF4-FFF2-40B4-BE49-F238E27FC236}">
                <a16:creationId xmlns:a16="http://schemas.microsoft.com/office/drawing/2014/main" id="{7CE66807-ABF8-C411-C275-C2BB1D08771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3" b="4843"/>
          <a:stretch/>
        </p:blipFill>
        <p:spPr bwMode="auto">
          <a:xfrm>
            <a:off x="11130660" y="5992338"/>
            <a:ext cx="1061340" cy="86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084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B402B-AC04-F911-5C3D-0EB73817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388A3-9F5B-BB2B-787A-4143919FF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E24AA9-9D07-5599-E4DD-974282047E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A5AF4C-F016-2FA8-986B-3FEB52FF5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01013-C3BF-4595-BE49-338D83AC0890}" type="datetimeFigureOut">
              <a:rPr lang="nl-BE" smtClean="0"/>
              <a:t>20/10/2023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26AC6F-275D-DB4B-F750-F0CDAA709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81000A-1EE2-BB3A-7DF2-CD46146B4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8505-D6C9-4A72-8B21-07ABB6A6FFE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288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3AA96-3E7C-406F-D655-74B720C95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15A27-9C06-33FF-0419-1D8F3CD03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FFCC82-CF57-F841-C5E2-1298F1A8D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287486-8810-9902-ABFD-F415541409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2E8C25-E47D-6A97-E44E-A524E23141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0DAC86-5168-DF33-C672-9F48426A1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01013-C3BF-4595-BE49-338D83AC0890}" type="datetimeFigureOut">
              <a:rPr lang="nl-BE" smtClean="0"/>
              <a:t>20/10/2023</a:t>
            </a:fld>
            <a:endParaRPr lang="nl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36F142-FD40-EBE6-B490-7598374D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52EE37-487F-44C0-E354-780AE8962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8505-D6C9-4A72-8B21-07ABB6A6FFE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4506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E8965-F2EC-A9BE-A513-166387255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DBB55D-1159-084D-EBEE-ED2F8741D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01013-C3BF-4595-BE49-338D83AC0890}" type="datetimeFigureOut">
              <a:rPr lang="nl-BE" smtClean="0"/>
              <a:t>20/10/2023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E01984-94B4-DC36-DFCC-85C43FA28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93210B-8988-D452-87BC-65152B3D6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8505-D6C9-4A72-8B21-07ABB6A6FFE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94094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55F328-806F-2C7C-F71A-14CDFEDA0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01013-C3BF-4595-BE49-338D83AC0890}" type="datetimeFigureOut">
              <a:rPr lang="nl-BE" smtClean="0"/>
              <a:t>20/10/2023</a:t>
            </a:fld>
            <a:endParaRPr lang="nl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EC64C0-7B8C-3E30-B72F-E43482218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74567-4E2F-C8B8-2078-399E3D630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8505-D6C9-4A72-8B21-07ABB6A6FFE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5481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33AB0-3C7E-34D0-6CFF-F230C8775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AAB52-B1E0-AED7-6E43-33D15876F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D9C43-3CCC-87BD-0540-177B2C55B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DF391-D5BD-A81C-F848-6E835A8F3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01013-C3BF-4595-BE49-338D83AC0890}" type="datetimeFigureOut">
              <a:rPr lang="nl-BE" smtClean="0"/>
              <a:t>20/10/2023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D137F-ADF6-04C7-2654-D995B5DD1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7E863-EBC3-2659-0CE1-1F4F4562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8505-D6C9-4A72-8B21-07ABB6A6FFE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29793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F6F6C-07E0-F49B-2F50-E427453C5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D8BC05-4DE4-7CE0-6979-2A4526F7CB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1D88D-8221-2D75-1EA2-4EDE7CF7E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04B3F-2A6A-FF77-F273-6FED1EDDB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01013-C3BF-4595-BE49-338D83AC0890}" type="datetimeFigureOut">
              <a:rPr lang="nl-BE" smtClean="0"/>
              <a:t>20/10/2023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FB9E1A-906A-37F3-F40C-C2BA6280D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EF22BA-B7C0-E1A5-232A-A6CCD633A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8505-D6C9-4A72-8B21-07ABB6A6FFE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613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20F30-C616-28BD-1466-D5B69064C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7F362A-4913-B355-C3BA-B4DD30FDC1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4C4B4-F87F-F080-2C80-D6B1D8BFA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01013-C3BF-4595-BE49-338D83AC0890}" type="datetimeFigureOut">
              <a:rPr lang="nl-BE" smtClean="0"/>
              <a:t>20/10/2023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8CF18-5FA1-5AEB-10E3-9B28B906F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B43C0-C011-0C95-A2AD-7F9234F9E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8505-D6C9-4A72-8B21-07ABB6A6FFE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7199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5F434E-4E2A-BEBB-035F-027F564496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12DEF5-4FE7-2645-7B21-8A9A56865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AF5D4-ACF4-4347-A95C-CF63503E7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01013-C3BF-4595-BE49-338D83AC0890}" type="datetimeFigureOut">
              <a:rPr lang="nl-BE" smtClean="0"/>
              <a:t>20/10/2023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686F6-979A-9F04-8CE1-185270D04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DD95B-4FC7-53DD-F335-5CA0CFDCA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B8505-D6C9-4A72-8B21-07ABB6A6FFE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7095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E94C4C-E5E9-489B-D359-D213E222D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3F8B5-E14E-9F6A-444D-F7078B28A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5AE60-D789-6C2F-2B34-09120FA72C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01013-C3BF-4595-BE49-338D83AC0890}" type="datetimeFigureOut">
              <a:rPr lang="nl-BE" smtClean="0"/>
              <a:t>20/10/2023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91127-2E29-831F-6904-6A6CDE5E01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632C2-A306-D398-E9A1-26D0FC462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B8505-D6C9-4A72-8B21-07ABB6A6FFEB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5451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8/10/relationships/comments" Target="../comments/modernComment_16F_615A417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9CCE3-CB20-7025-55D5-AAA64A22D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437" y="1165395"/>
            <a:ext cx="11757125" cy="2387595"/>
          </a:xfrm>
        </p:spPr>
        <p:txBody>
          <a:bodyPr>
            <a:normAutofit/>
          </a:bodyPr>
          <a:lstStyle/>
          <a:p>
            <a:r>
              <a:rPr lang="en-US" sz="5400" dirty="0"/>
              <a:t>Forecasting with Temporal Hierarchies</a:t>
            </a:r>
            <a:endParaRPr lang="nl-BE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FBC58B-D174-DC7F-8E39-5714E52CA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7713" y="3552990"/>
            <a:ext cx="10237578" cy="1556459"/>
          </a:xfrm>
        </p:spPr>
        <p:txBody>
          <a:bodyPr>
            <a:normAutofit/>
          </a:bodyPr>
          <a:lstStyle/>
          <a:p>
            <a:endParaRPr lang="nl-BE" sz="3200" dirty="0"/>
          </a:p>
        </p:txBody>
      </p:sp>
      <p:grpSp>
        <p:nvGrpSpPr>
          <p:cNvPr id="22" name="Google Shape;2576;p48">
            <a:extLst>
              <a:ext uri="{FF2B5EF4-FFF2-40B4-BE49-F238E27FC236}">
                <a16:creationId xmlns:a16="http://schemas.microsoft.com/office/drawing/2014/main" id="{50AE3F81-3CE5-7F12-4F3F-5F1BC62D6E7C}"/>
              </a:ext>
            </a:extLst>
          </p:cNvPr>
          <p:cNvGrpSpPr/>
          <p:nvPr/>
        </p:nvGrpSpPr>
        <p:grpSpPr>
          <a:xfrm>
            <a:off x="9703835" y="5607700"/>
            <a:ext cx="1847461" cy="802432"/>
            <a:chOff x="-1597345" y="233060"/>
            <a:chExt cx="9980362" cy="3571176"/>
          </a:xfrm>
        </p:grpSpPr>
        <p:sp>
          <p:nvSpPr>
            <p:cNvPr id="23" name="Google Shape;2577;p48">
              <a:extLst>
                <a:ext uri="{FF2B5EF4-FFF2-40B4-BE49-F238E27FC236}">
                  <a16:creationId xmlns:a16="http://schemas.microsoft.com/office/drawing/2014/main" id="{AAE08536-E0B4-9E43-53DC-1333098DC610}"/>
                </a:ext>
              </a:extLst>
            </p:cNvPr>
            <p:cNvSpPr/>
            <p:nvPr/>
          </p:nvSpPr>
          <p:spPr>
            <a:xfrm rot="10800000" flipH="1">
              <a:off x="-1597345" y="1616463"/>
              <a:ext cx="2376671" cy="2156850"/>
            </a:xfrm>
            <a:custGeom>
              <a:avLst/>
              <a:gdLst/>
              <a:ahLst/>
              <a:cxnLst/>
              <a:rect l="l" t="t" r="r" b="b"/>
              <a:pathLst>
                <a:path w="2376671" h="2156850" extrusionOk="0">
                  <a:moveTo>
                    <a:pt x="1664335" y="2157309"/>
                  </a:moveTo>
                  <a:lnTo>
                    <a:pt x="1190567" y="618909"/>
                  </a:lnTo>
                  <a:lnTo>
                    <a:pt x="716799" y="2157309"/>
                  </a:lnTo>
                  <a:lnTo>
                    <a:pt x="274" y="2157309"/>
                  </a:lnTo>
                  <a:lnTo>
                    <a:pt x="775544" y="469"/>
                  </a:lnTo>
                  <a:lnTo>
                    <a:pt x="1601686" y="459"/>
                  </a:lnTo>
                  <a:lnTo>
                    <a:pt x="2376945" y="215730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" name="Google Shape;2578;p48">
              <a:extLst>
                <a:ext uri="{FF2B5EF4-FFF2-40B4-BE49-F238E27FC236}">
                  <a16:creationId xmlns:a16="http://schemas.microsoft.com/office/drawing/2014/main" id="{40A6E5D5-7966-E23C-174E-D40EA9D1A97E}"/>
                </a:ext>
              </a:extLst>
            </p:cNvPr>
            <p:cNvSpPr/>
            <p:nvPr/>
          </p:nvSpPr>
          <p:spPr>
            <a:xfrm rot="10800000" flipH="1">
              <a:off x="943753" y="1616470"/>
              <a:ext cx="669528" cy="2156859"/>
            </a:xfrm>
            <a:custGeom>
              <a:avLst/>
              <a:gdLst/>
              <a:ahLst/>
              <a:cxnLst/>
              <a:rect l="l" t="t" r="r" b="b"/>
              <a:pathLst>
                <a:path w="669528" h="2156859" extrusionOk="0">
                  <a:moveTo>
                    <a:pt x="669528" y="140"/>
                  </a:moveTo>
                  <a:lnTo>
                    <a:pt x="0" y="140"/>
                  </a:lnTo>
                  <a:lnTo>
                    <a:pt x="0" y="2157000"/>
                  </a:lnTo>
                  <a:lnTo>
                    <a:pt x="669528" y="215700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" name="Google Shape;2579;p48">
              <a:extLst>
                <a:ext uri="{FF2B5EF4-FFF2-40B4-BE49-F238E27FC236}">
                  <a16:creationId xmlns:a16="http://schemas.microsoft.com/office/drawing/2014/main" id="{45CE2045-2E35-8629-67C0-2F2621789960}"/>
                </a:ext>
              </a:extLst>
            </p:cNvPr>
            <p:cNvSpPr/>
            <p:nvPr/>
          </p:nvSpPr>
          <p:spPr>
            <a:xfrm rot="10800000" flipH="1">
              <a:off x="1773807" y="1616468"/>
              <a:ext cx="2376670" cy="2156860"/>
            </a:xfrm>
            <a:custGeom>
              <a:avLst/>
              <a:gdLst/>
              <a:ahLst/>
              <a:cxnLst/>
              <a:rect l="l" t="t" r="r" b="b"/>
              <a:pathLst>
                <a:path w="2376670" h="2156860" extrusionOk="0">
                  <a:moveTo>
                    <a:pt x="1190854" y="618757"/>
                  </a:moveTo>
                  <a:lnTo>
                    <a:pt x="1664622" y="2157167"/>
                  </a:lnTo>
                  <a:lnTo>
                    <a:pt x="2377232" y="2157167"/>
                  </a:lnTo>
                  <a:lnTo>
                    <a:pt x="1601972" y="307"/>
                  </a:lnTo>
                  <a:lnTo>
                    <a:pt x="775820" y="307"/>
                  </a:lnTo>
                  <a:lnTo>
                    <a:pt x="560" y="2157167"/>
                  </a:lnTo>
                  <a:lnTo>
                    <a:pt x="717086" y="215716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6" name="Google Shape;2580;p48">
              <a:extLst>
                <a:ext uri="{FF2B5EF4-FFF2-40B4-BE49-F238E27FC236}">
                  <a16:creationId xmlns:a16="http://schemas.microsoft.com/office/drawing/2014/main" id="{A00D422D-6929-DEFF-10C1-36A17D3CC402}"/>
                </a:ext>
              </a:extLst>
            </p:cNvPr>
            <p:cNvGrpSpPr/>
            <p:nvPr/>
          </p:nvGrpSpPr>
          <p:grpSpPr>
            <a:xfrm>
              <a:off x="184698" y="233060"/>
              <a:ext cx="8198319" cy="3571176"/>
              <a:chOff x="184698" y="233060"/>
              <a:chExt cx="8198319" cy="3571176"/>
            </a:xfrm>
          </p:grpSpPr>
          <p:sp>
            <p:nvSpPr>
              <p:cNvPr id="27" name="Google Shape;2581;p48">
                <a:extLst>
                  <a:ext uri="{FF2B5EF4-FFF2-40B4-BE49-F238E27FC236}">
                    <a16:creationId xmlns:a16="http://schemas.microsoft.com/office/drawing/2014/main" id="{E9A7E0B4-5852-46EC-7BBF-8EEF12719DA1}"/>
                  </a:ext>
                </a:extLst>
              </p:cNvPr>
              <p:cNvSpPr/>
              <p:nvPr/>
            </p:nvSpPr>
            <p:spPr>
              <a:xfrm rot="10800000" flipH="1">
                <a:off x="4181769" y="1585525"/>
                <a:ext cx="2192617" cy="2218711"/>
              </a:xfrm>
              <a:custGeom>
                <a:avLst/>
                <a:gdLst/>
                <a:ahLst/>
                <a:cxnLst/>
                <a:rect l="l" t="t" r="r" b="b"/>
                <a:pathLst>
                  <a:path w="2192617" h="2218711" extrusionOk="0">
                    <a:moveTo>
                      <a:pt x="2181767" y="951222"/>
                    </a:moveTo>
                    <a:lnTo>
                      <a:pt x="666509" y="951222"/>
                    </a:lnTo>
                    <a:cubicBezTo>
                      <a:pt x="676920" y="817201"/>
                      <a:pt x="720639" y="714774"/>
                      <a:pt x="797676" y="643920"/>
                    </a:cubicBezTo>
                    <a:cubicBezTo>
                      <a:pt x="874643" y="573026"/>
                      <a:pt x="969275" y="537635"/>
                      <a:pt x="1081543" y="537635"/>
                    </a:cubicBezTo>
                    <a:cubicBezTo>
                      <a:pt x="1248578" y="537635"/>
                      <a:pt x="1364741" y="607203"/>
                      <a:pt x="1430021" y="746347"/>
                    </a:cubicBezTo>
                    <a:lnTo>
                      <a:pt x="2142631" y="746347"/>
                    </a:lnTo>
                    <a:cubicBezTo>
                      <a:pt x="2106045" y="604610"/>
                      <a:pt x="2040158" y="477050"/>
                      <a:pt x="1944878" y="363697"/>
                    </a:cubicBezTo>
                    <a:cubicBezTo>
                      <a:pt x="1849598" y="250262"/>
                      <a:pt x="1730157" y="161354"/>
                      <a:pt x="1586646" y="96961"/>
                    </a:cubicBezTo>
                    <a:cubicBezTo>
                      <a:pt x="1443053" y="32528"/>
                      <a:pt x="1282523" y="337"/>
                      <a:pt x="1105016" y="337"/>
                    </a:cubicBezTo>
                    <a:cubicBezTo>
                      <a:pt x="890973" y="337"/>
                      <a:pt x="700404" y="45398"/>
                      <a:pt x="533368" y="135623"/>
                    </a:cubicBezTo>
                    <a:cubicBezTo>
                      <a:pt x="366302" y="225808"/>
                      <a:pt x="235833" y="354634"/>
                      <a:pt x="141858" y="522162"/>
                    </a:cubicBezTo>
                    <a:cubicBezTo>
                      <a:pt x="47884" y="689640"/>
                      <a:pt x="896" y="885502"/>
                      <a:pt x="896" y="1109697"/>
                    </a:cubicBezTo>
                    <a:cubicBezTo>
                      <a:pt x="896" y="1333892"/>
                      <a:pt x="47206" y="1529683"/>
                      <a:pt x="139865" y="1697232"/>
                    </a:cubicBezTo>
                    <a:cubicBezTo>
                      <a:pt x="232494" y="1864710"/>
                      <a:pt x="362407" y="1993516"/>
                      <a:pt x="529463" y="2083761"/>
                    </a:cubicBezTo>
                    <a:cubicBezTo>
                      <a:pt x="696488" y="2173925"/>
                      <a:pt x="888353" y="2219048"/>
                      <a:pt x="1105016" y="2219048"/>
                    </a:cubicBezTo>
                    <a:cubicBezTo>
                      <a:pt x="1316479" y="2219048"/>
                      <a:pt x="1504418" y="2175201"/>
                      <a:pt x="1668853" y="2087619"/>
                    </a:cubicBezTo>
                    <a:cubicBezTo>
                      <a:pt x="1833298" y="1999997"/>
                      <a:pt x="1961856" y="1875039"/>
                      <a:pt x="2054515" y="1712685"/>
                    </a:cubicBezTo>
                    <a:cubicBezTo>
                      <a:pt x="2147144" y="1550341"/>
                      <a:pt x="2193514" y="1360940"/>
                      <a:pt x="2193514" y="1144471"/>
                    </a:cubicBezTo>
                    <a:cubicBezTo>
                      <a:pt x="2193514" y="1082630"/>
                      <a:pt x="2189608" y="1018186"/>
                      <a:pt x="2181767" y="951222"/>
                    </a:cubicBezTo>
                    <a:moveTo>
                      <a:pt x="1508333" y="1318430"/>
                    </a:moveTo>
                    <a:cubicBezTo>
                      <a:pt x="1508333" y="1431783"/>
                      <a:pt x="1469157" y="1521957"/>
                      <a:pt x="1390845" y="1588993"/>
                    </a:cubicBezTo>
                    <a:cubicBezTo>
                      <a:pt x="1312543" y="1655978"/>
                      <a:pt x="1214663" y="1689496"/>
                      <a:pt x="1097205" y="1689496"/>
                    </a:cubicBezTo>
                    <a:cubicBezTo>
                      <a:pt x="984948" y="1689496"/>
                      <a:pt x="890295" y="1657234"/>
                      <a:pt x="813339" y="1592871"/>
                    </a:cubicBezTo>
                    <a:cubicBezTo>
                      <a:pt x="736312" y="1528418"/>
                      <a:pt x="688647" y="1436917"/>
                      <a:pt x="670424" y="1318430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" name="Google Shape;2582;p48">
                <a:extLst>
                  <a:ext uri="{FF2B5EF4-FFF2-40B4-BE49-F238E27FC236}">
                    <a16:creationId xmlns:a16="http://schemas.microsoft.com/office/drawing/2014/main" id="{A1DA1AB8-09AD-28C9-6B99-084CE2D4983D}"/>
                  </a:ext>
                </a:extLst>
              </p:cNvPr>
              <p:cNvSpPr/>
              <p:nvPr/>
            </p:nvSpPr>
            <p:spPr>
              <a:xfrm rot="10800000" flipH="1">
                <a:off x="6491878" y="1585525"/>
                <a:ext cx="1891136" cy="2218701"/>
              </a:xfrm>
              <a:custGeom>
                <a:avLst/>
                <a:gdLst/>
                <a:ahLst/>
                <a:cxnLst/>
                <a:rect l="l" t="t" r="r" b="b"/>
                <a:pathLst>
                  <a:path w="1891136" h="2218701" extrusionOk="0">
                    <a:moveTo>
                      <a:pt x="498200" y="96877"/>
                    </a:moveTo>
                    <a:cubicBezTo>
                      <a:pt x="349427" y="161270"/>
                      <a:pt x="231939" y="249560"/>
                      <a:pt x="145815" y="361658"/>
                    </a:cubicBezTo>
                    <a:cubicBezTo>
                      <a:pt x="59662" y="473755"/>
                      <a:pt x="11359" y="599382"/>
                      <a:pt x="958" y="738527"/>
                    </a:cubicBezTo>
                    <a:lnTo>
                      <a:pt x="662635" y="738527"/>
                    </a:lnTo>
                    <a:cubicBezTo>
                      <a:pt x="670486" y="663764"/>
                      <a:pt x="705717" y="603240"/>
                      <a:pt x="768366" y="556852"/>
                    </a:cubicBezTo>
                    <a:cubicBezTo>
                      <a:pt x="831006" y="510463"/>
                      <a:pt x="907972" y="487274"/>
                      <a:pt x="999387" y="487274"/>
                    </a:cubicBezTo>
                    <a:cubicBezTo>
                      <a:pt x="1082879" y="487274"/>
                      <a:pt x="1147492" y="503344"/>
                      <a:pt x="1193194" y="535607"/>
                    </a:cubicBezTo>
                    <a:cubicBezTo>
                      <a:pt x="1238836" y="567788"/>
                      <a:pt x="1261702" y="609640"/>
                      <a:pt x="1261702" y="661233"/>
                    </a:cubicBezTo>
                    <a:cubicBezTo>
                      <a:pt x="1261702" y="723074"/>
                      <a:pt x="1229032" y="768794"/>
                      <a:pt x="1163832" y="798433"/>
                    </a:cubicBezTo>
                    <a:cubicBezTo>
                      <a:pt x="1098552" y="828022"/>
                      <a:pt x="992810" y="860892"/>
                      <a:pt x="846678" y="897012"/>
                    </a:cubicBezTo>
                    <a:cubicBezTo>
                      <a:pt x="690054" y="933072"/>
                      <a:pt x="559504" y="971056"/>
                      <a:pt x="455118" y="1011024"/>
                    </a:cubicBezTo>
                    <a:cubicBezTo>
                      <a:pt x="350712" y="1050962"/>
                      <a:pt x="260643" y="1114068"/>
                      <a:pt x="184961" y="1200445"/>
                    </a:cubicBezTo>
                    <a:cubicBezTo>
                      <a:pt x="109239" y="1286741"/>
                      <a:pt x="71419" y="1403375"/>
                      <a:pt x="71419" y="1550236"/>
                    </a:cubicBezTo>
                    <a:cubicBezTo>
                      <a:pt x="71419" y="1673939"/>
                      <a:pt x="105971" y="1786634"/>
                      <a:pt x="175198" y="1888473"/>
                    </a:cubicBezTo>
                    <a:cubicBezTo>
                      <a:pt x="244303" y="1990232"/>
                      <a:pt x="346128" y="2070736"/>
                      <a:pt x="480584" y="2130035"/>
                    </a:cubicBezTo>
                    <a:cubicBezTo>
                      <a:pt x="615020" y="2189294"/>
                      <a:pt x="774872" y="2218953"/>
                      <a:pt x="960211" y="2218953"/>
                    </a:cubicBezTo>
                    <a:cubicBezTo>
                      <a:pt x="1234323" y="2218953"/>
                      <a:pt x="1450258" y="2151908"/>
                      <a:pt x="1608218" y="2017947"/>
                    </a:cubicBezTo>
                    <a:cubicBezTo>
                      <a:pt x="1766117" y="1883927"/>
                      <a:pt x="1856864" y="1706120"/>
                      <a:pt x="1880337" y="1484537"/>
                    </a:cubicBezTo>
                    <a:lnTo>
                      <a:pt x="1261702" y="1484537"/>
                    </a:lnTo>
                    <a:cubicBezTo>
                      <a:pt x="1251271" y="1559249"/>
                      <a:pt x="1217983" y="1618497"/>
                      <a:pt x="1161869" y="1662354"/>
                    </a:cubicBezTo>
                    <a:cubicBezTo>
                      <a:pt x="1105715" y="1706120"/>
                      <a:pt x="1031997" y="1728043"/>
                      <a:pt x="940653" y="1728043"/>
                    </a:cubicBezTo>
                    <a:cubicBezTo>
                      <a:pt x="862341" y="1728043"/>
                      <a:pt x="802241" y="1713208"/>
                      <a:pt x="760545" y="1683599"/>
                    </a:cubicBezTo>
                    <a:cubicBezTo>
                      <a:pt x="718748" y="1653959"/>
                      <a:pt x="697906" y="1613363"/>
                      <a:pt x="697906" y="1561851"/>
                    </a:cubicBezTo>
                    <a:cubicBezTo>
                      <a:pt x="697906" y="1500000"/>
                      <a:pt x="731173" y="1453622"/>
                      <a:pt x="797738" y="1422696"/>
                    </a:cubicBezTo>
                    <a:cubicBezTo>
                      <a:pt x="864294" y="1391771"/>
                      <a:pt x="968062" y="1360845"/>
                      <a:pt x="1109024" y="1329920"/>
                    </a:cubicBezTo>
                    <a:cubicBezTo>
                      <a:pt x="1270828" y="1288675"/>
                      <a:pt x="1402654" y="1248089"/>
                      <a:pt x="1504480" y="1208172"/>
                    </a:cubicBezTo>
                    <a:cubicBezTo>
                      <a:pt x="1606265" y="1168193"/>
                      <a:pt x="1695656" y="1103800"/>
                      <a:pt x="1772694" y="1014902"/>
                    </a:cubicBezTo>
                    <a:cubicBezTo>
                      <a:pt x="1849660" y="925994"/>
                      <a:pt x="1889464" y="806788"/>
                      <a:pt x="1892094" y="657344"/>
                    </a:cubicBezTo>
                    <a:cubicBezTo>
                      <a:pt x="1892094" y="531070"/>
                      <a:pt x="1856186" y="418314"/>
                      <a:pt x="1784410" y="319148"/>
                    </a:cubicBezTo>
                    <a:cubicBezTo>
                      <a:pt x="1712604" y="219901"/>
                      <a:pt x="1609503" y="141939"/>
                      <a:pt x="1475118" y="85282"/>
                    </a:cubicBezTo>
                    <a:cubicBezTo>
                      <a:pt x="1340611" y="28626"/>
                      <a:pt x="1184705" y="252"/>
                      <a:pt x="1007198" y="252"/>
                    </a:cubicBezTo>
                    <a:cubicBezTo>
                      <a:pt x="816628" y="252"/>
                      <a:pt x="646972" y="32433"/>
                      <a:pt x="498200" y="96877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9" name="Google Shape;2583;p48">
                <a:extLst>
                  <a:ext uri="{FF2B5EF4-FFF2-40B4-BE49-F238E27FC236}">
                    <a16:creationId xmlns:a16="http://schemas.microsoft.com/office/drawing/2014/main" id="{600FEDC8-4C65-81AE-2AEE-043B2FE59B00}"/>
                  </a:ext>
                </a:extLst>
              </p:cNvPr>
              <p:cNvSpPr/>
              <p:nvPr/>
            </p:nvSpPr>
            <p:spPr>
              <a:xfrm rot="10800000" flipH="1">
                <a:off x="2964500" y="341269"/>
                <a:ext cx="50744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40" h="711794" extrusionOk="0">
                    <a:moveTo>
                      <a:pt x="408097" y="514300"/>
                    </a:moveTo>
                    <a:cubicBezTo>
                      <a:pt x="439472" y="496650"/>
                      <a:pt x="463978" y="470687"/>
                      <a:pt x="481613" y="436389"/>
                    </a:cubicBezTo>
                    <a:cubicBezTo>
                      <a:pt x="499238" y="402071"/>
                      <a:pt x="508041" y="360878"/>
                      <a:pt x="508041" y="312788"/>
                    </a:cubicBezTo>
                    <a:lnTo>
                      <a:pt x="508041" y="171"/>
                    </a:lnTo>
                    <a:lnTo>
                      <a:pt x="373494" y="171"/>
                    </a:lnTo>
                    <a:lnTo>
                      <a:pt x="373494" y="294510"/>
                    </a:lnTo>
                    <a:cubicBezTo>
                      <a:pt x="373494" y="336828"/>
                      <a:pt x="362921" y="369363"/>
                      <a:pt x="341774" y="392137"/>
                    </a:cubicBezTo>
                    <a:cubicBezTo>
                      <a:pt x="320638" y="414891"/>
                      <a:pt x="291802" y="426283"/>
                      <a:pt x="255277" y="426283"/>
                    </a:cubicBezTo>
                    <a:cubicBezTo>
                      <a:pt x="218114" y="426283"/>
                      <a:pt x="188803" y="414891"/>
                      <a:pt x="167343" y="392137"/>
                    </a:cubicBezTo>
                    <a:cubicBezTo>
                      <a:pt x="145863" y="369363"/>
                      <a:pt x="135148" y="336828"/>
                      <a:pt x="135148" y="294510"/>
                    </a:cubicBezTo>
                    <a:lnTo>
                      <a:pt x="135148" y="171"/>
                    </a:lnTo>
                    <a:lnTo>
                      <a:pt x="601" y="171"/>
                    </a:lnTo>
                    <a:lnTo>
                      <a:pt x="601" y="711965"/>
                    </a:lnTo>
                    <a:lnTo>
                      <a:pt x="135148" y="711965"/>
                    </a:lnTo>
                    <a:lnTo>
                      <a:pt x="135148" y="466687"/>
                    </a:lnTo>
                    <a:cubicBezTo>
                      <a:pt x="152439" y="489775"/>
                      <a:pt x="175508" y="507880"/>
                      <a:pt x="204344" y="521024"/>
                    </a:cubicBezTo>
                    <a:cubicBezTo>
                      <a:pt x="233170" y="534168"/>
                      <a:pt x="265203" y="540750"/>
                      <a:pt x="300443" y="540750"/>
                    </a:cubicBezTo>
                    <a:cubicBezTo>
                      <a:pt x="340813" y="540750"/>
                      <a:pt x="376691" y="531920"/>
                      <a:pt x="408097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" name="Google Shape;2584;p48">
                <a:extLst>
                  <a:ext uri="{FF2B5EF4-FFF2-40B4-BE49-F238E27FC236}">
                    <a16:creationId xmlns:a16="http://schemas.microsoft.com/office/drawing/2014/main" id="{A948ABAF-2041-FF54-345A-23CAE16FAE5F}"/>
                  </a:ext>
                </a:extLst>
              </p:cNvPr>
              <p:cNvSpPr/>
              <p:nvPr/>
            </p:nvSpPr>
            <p:spPr>
              <a:xfrm rot="10800000" flipH="1">
                <a:off x="3546906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437" y="135295"/>
                    </a:moveTo>
                    <a:cubicBezTo>
                      <a:pt x="360887" y="147153"/>
                      <a:pt x="378027" y="164944"/>
                      <a:pt x="390856" y="188680"/>
                    </a:cubicBezTo>
                    <a:cubicBezTo>
                      <a:pt x="403655" y="212396"/>
                      <a:pt x="410080" y="241256"/>
                      <a:pt x="410080" y="275250"/>
                    </a:cubicBezTo>
                    <a:cubicBezTo>
                      <a:pt x="410080" y="325891"/>
                      <a:pt x="396765" y="364857"/>
                      <a:pt x="370196" y="392117"/>
                    </a:cubicBezTo>
                    <a:cubicBezTo>
                      <a:pt x="343596" y="419366"/>
                      <a:pt x="311087" y="433006"/>
                      <a:pt x="272639" y="433006"/>
                    </a:cubicBezTo>
                    <a:cubicBezTo>
                      <a:pt x="234202" y="433006"/>
                      <a:pt x="201997" y="419366"/>
                      <a:pt x="176054" y="392117"/>
                    </a:cubicBezTo>
                    <a:cubicBezTo>
                      <a:pt x="150102" y="364857"/>
                      <a:pt x="137121" y="325891"/>
                      <a:pt x="137121" y="275250"/>
                    </a:cubicBezTo>
                    <a:cubicBezTo>
                      <a:pt x="137121" y="224588"/>
                      <a:pt x="149768" y="185622"/>
                      <a:pt x="175093" y="158383"/>
                    </a:cubicBezTo>
                    <a:cubicBezTo>
                      <a:pt x="200388" y="131113"/>
                      <a:pt x="232269" y="117503"/>
                      <a:pt x="270717" y="117503"/>
                    </a:cubicBezTo>
                    <a:cubicBezTo>
                      <a:pt x="295061" y="117503"/>
                      <a:pt x="317967" y="123427"/>
                      <a:pt x="339437" y="135295"/>
                    </a:cubicBezTo>
                    <a:moveTo>
                      <a:pt x="132325" y="34296"/>
                    </a:moveTo>
                    <a:cubicBezTo>
                      <a:pt x="91318" y="57049"/>
                      <a:pt x="59112" y="89271"/>
                      <a:pt x="35730" y="130961"/>
                    </a:cubicBezTo>
                    <a:cubicBezTo>
                      <a:pt x="12338" y="172640"/>
                      <a:pt x="652" y="220740"/>
                      <a:pt x="652" y="275250"/>
                    </a:cubicBezTo>
                    <a:cubicBezTo>
                      <a:pt x="652" y="329749"/>
                      <a:pt x="12672" y="377849"/>
                      <a:pt x="36691" y="419528"/>
                    </a:cubicBezTo>
                    <a:cubicBezTo>
                      <a:pt x="60721" y="461208"/>
                      <a:pt x="93543" y="493440"/>
                      <a:pt x="135209" y="516204"/>
                    </a:cubicBezTo>
                    <a:cubicBezTo>
                      <a:pt x="176844" y="538957"/>
                      <a:pt x="223295" y="550349"/>
                      <a:pt x="274562" y="550349"/>
                    </a:cubicBezTo>
                    <a:cubicBezTo>
                      <a:pt x="325819" y="550349"/>
                      <a:pt x="372260" y="538957"/>
                      <a:pt x="413925" y="516204"/>
                    </a:cubicBezTo>
                    <a:cubicBezTo>
                      <a:pt x="455570" y="493440"/>
                      <a:pt x="488402" y="461208"/>
                      <a:pt x="512432" y="419528"/>
                    </a:cubicBezTo>
                    <a:cubicBezTo>
                      <a:pt x="536462" y="377849"/>
                      <a:pt x="548472" y="329749"/>
                      <a:pt x="548472" y="275250"/>
                    </a:cubicBezTo>
                    <a:cubicBezTo>
                      <a:pt x="548472" y="220740"/>
                      <a:pt x="536138" y="172640"/>
                      <a:pt x="511471" y="130961"/>
                    </a:cubicBezTo>
                    <a:cubicBezTo>
                      <a:pt x="486794" y="89271"/>
                      <a:pt x="453476" y="57049"/>
                      <a:pt x="411517" y="34296"/>
                    </a:cubicBezTo>
                    <a:cubicBezTo>
                      <a:pt x="369538" y="11532"/>
                      <a:pt x="322611" y="150"/>
                      <a:pt x="270717" y="150"/>
                    </a:cubicBezTo>
                    <a:cubicBezTo>
                      <a:pt x="219450" y="150"/>
                      <a:pt x="173323" y="11532"/>
                      <a:pt x="132325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1" name="Google Shape;2585;p48">
                <a:extLst>
                  <a:ext uri="{FF2B5EF4-FFF2-40B4-BE49-F238E27FC236}">
                    <a16:creationId xmlns:a16="http://schemas.microsoft.com/office/drawing/2014/main" id="{1A059256-35A0-BFBA-2A37-A3AA4E97BAFB}"/>
                  </a:ext>
                </a:extLst>
              </p:cNvPr>
              <p:cNvSpPr/>
              <p:nvPr/>
            </p:nvSpPr>
            <p:spPr>
              <a:xfrm rot="10800000" flipH="1">
                <a:off x="4139893" y="511523"/>
                <a:ext cx="554538" cy="804135"/>
              </a:xfrm>
              <a:custGeom>
                <a:avLst/>
                <a:gdLst/>
                <a:ahLst/>
                <a:cxnLst/>
                <a:rect l="l" t="t" r="r" b="b"/>
                <a:pathLst>
                  <a:path w="554538" h="804135" extrusionOk="0">
                    <a:moveTo>
                      <a:pt x="400523" y="613402"/>
                    </a:moveTo>
                    <a:cubicBezTo>
                      <a:pt x="387703" y="636794"/>
                      <a:pt x="370412" y="654758"/>
                      <a:pt x="348638" y="667264"/>
                    </a:cubicBezTo>
                    <a:cubicBezTo>
                      <a:pt x="326845" y="679770"/>
                      <a:pt x="303462" y="686017"/>
                      <a:pt x="278471" y="686017"/>
                    </a:cubicBezTo>
                    <a:cubicBezTo>
                      <a:pt x="253480" y="686017"/>
                      <a:pt x="230422" y="679921"/>
                      <a:pt x="209265" y="667740"/>
                    </a:cubicBezTo>
                    <a:cubicBezTo>
                      <a:pt x="188139" y="655548"/>
                      <a:pt x="170979" y="637756"/>
                      <a:pt x="157846" y="614354"/>
                    </a:cubicBezTo>
                    <a:cubicBezTo>
                      <a:pt x="144703" y="590942"/>
                      <a:pt x="138157" y="563206"/>
                      <a:pt x="138157" y="531157"/>
                    </a:cubicBezTo>
                    <a:cubicBezTo>
                      <a:pt x="138157" y="499087"/>
                      <a:pt x="144703" y="471037"/>
                      <a:pt x="157846" y="446987"/>
                    </a:cubicBezTo>
                    <a:cubicBezTo>
                      <a:pt x="170979" y="422938"/>
                      <a:pt x="188271" y="404508"/>
                      <a:pt x="209751" y="391678"/>
                    </a:cubicBezTo>
                    <a:cubicBezTo>
                      <a:pt x="231201" y="378848"/>
                      <a:pt x="254107" y="372448"/>
                      <a:pt x="278471" y="372448"/>
                    </a:cubicBezTo>
                    <a:cubicBezTo>
                      <a:pt x="303462" y="372448"/>
                      <a:pt x="326845" y="378696"/>
                      <a:pt x="348638" y="391202"/>
                    </a:cubicBezTo>
                    <a:cubicBezTo>
                      <a:pt x="370412" y="403698"/>
                      <a:pt x="387703" y="421652"/>
                      <a:pt x="400523" y="445063"/>
                    </a:cubicBezTo>
                    <a:cubicBezTo>
                      <a:pt x="413342" y="468465"/>
                      <a:pt x="419747" y="496525"/>
                      <a:pt x="419747" y="529233"/>
                    </a:cubicBezTo>
                    <a:cubicBezTo>
                      <a:pt x="419747" y="561930"/>
                      <a:pt x="413342" y="589980"/>
                      <a:pt x="400523" y="613402"/>
                    </a:cubicBezTo>
                    <a:moveTo>
                      <a:pt x="348638" y="780759"/>
                    </a:moveTo>
                    <a:cubicBezTo>
                      <a:pt x="378729" y="765043"/>
                      <a:pt x="402455" y="744699"/>
                      <a:pt x="419747" y="719687"/>
                    </a:cubicBezTo>
                    <a:lnTo>
                      <a:pt x="419747" y="795675"/>
                    </a:lnTo>
                    <a:lnTo>
                      <a:pt x="555255" y="795675"/>
                    </a:lnTo>
                    <a:lnTo>
                      <a:pt x="555255" y="258943"/>
                    </a:lnTo>
                    <a:cubicBezTo>
                      <a:pt x="555255" y="209578"/>
                      <a:pt x="545319" y="165488"/>
                      <a:pt x="525468" y="126684"/>
                    </a:cubicBezTo>
                    <a:cubicBezTo>
                      <a:pt x="505607" y="87890"/>
                      <a:pt x="475810" y="57107"/>
                      <a:pt x="436077" y="34343"/>
                    </a:cubicBezTo>
                    <a:cubicBezTo>
                      <a:pt x="396344" y="11589"/>
                      <a:pt x="348294" y="197"/>
                      <a:pt x="291928" y="197"/>
                    </a:cubicBezTo>
                    <a:cubicBezTo>
                      <a:pt x="216317" y="197"/>
                      <a:pt x="154325" y="17837"/>
                      <a:pt x="105952" y="53097"/>
                    </a:cubicBezTo>
                    <a:cubicBezTo>
                      <a:pt x="57568" y="88377"/>
                      <a:pt x="30189" y="136466"/>
                      <a:pt x="23775" y="197375"/>
                    </a:cubicBezTo>
                    <a:lnTo>
                      <a:pt x="157361" y="197375"/>
                    </a:lnTo>
                    <a:cubicBezTo>
                      <a:pt x="164413" y="173022"/>
                      <a:pt x="179620" y="153610"/>
                      <a:pt x="203022" y="139190"/>
                    </a:cubicBezTo>
                    <a:cubicBezTo>
                      <a:pt x="226405" y="124760"/>
                      <a:pt x="254745" y="117550"/>
                      <a:pt x="288073" y="117550"/>
                    </a:cubicBezTo>
                    <a:cubicBezTo>
                      <a:pt x="327158" y="117550"/>
                      <a:pt x="358857" y="129256"/>
                      <a:pt x="383231" y="152658"/>
                    </a:cubicBezTo>
                    <a:cubicBezTo>
                      <a:pt x="407575" y="176070"/>
                      <a:pt x="419747" y="211491"/>
                      <a:pt x="419747" y="258943"/>
                    </a:cubicBezTo>
                    <a:lnTo>
                      <a:pt x="419747" y="341664"/>
                    </a:lnTo>
                    <a:cubicBezTo>
                      <a:pt x="402455" y="316663"/>
                      <a:pt x="378567" y="295813"/>
                      <a:pt x="348153" y="279145"/>
                    </a:cubicBezTo>
                    <a:cubicBezTo>
                      <a:pt x="317698" y="262477"/>
                      <a:pt x="282953" y="254133"/>
                      <a:pt x="243858" y="254133"/>
                    </a:cubicBezTo>
                    <a:cubicBezTo>
                      <a:pt x="199026" y="254133"/>
                      <a:pt x="158008" y="265677"/>
                      <a:pt x="120845" y="288765"/>
                    </a:cubicBezTo>
                    <a:cubicBezTo>
                      <a:pt x="83682" y="311843"/>
                      <a:pt x="54371" y="344388"/>
                      <a:pt x="32921" y="386392"/>
                    </a:cubicBezTo>
                    <a:cubicBezTo>
                      <a:pt x="11441" y="428386"/>
                      <a:pt x="716" y="476637"/>
                      <a:pt x="716" y="531157"/>
                    </a:cubicBezTo>
                    <a:cubicBezTo>
                      <a:pt x="716" y="585028"/>
                      <a:pt x="11441" y="632784"/>
                      <a:pt x="32921" y="674484"/>
                    </a:cubicBezTo>
                    <a:cubicBezTo>
                      <a:pt x="54371" y="716153"/>
                      <a:pt x="83521" y="748213"/>
                      <a:pt x="120360" y="770673"/>
                    </a:cubicBezTo>
                    <a:cubicBezTo>
                      <a:pt x="157199" y="793103"/>
                      <a:pt x="198358" y="804333"/>
                      <a:pt x="243858" y="804333"/>
                    </a:cubicBezTo>
                    <a:cubicBezTo>
                      <a:pt x="283591" y="804333"/>
                      <a:pt x="318507" y="796475"/>
                      <a:pt x="348638" y="780759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" name="Google Shape;2586;p48">
                <a:extLst>
                  <a:ext uri="{FF2B5EF4-FFF2-40B4-BE49-F238E27FC236}">
                    <a16:creationId xmlns:a16="http://schemas.microsoft.com/office/drawing/2014/main" id="{1E7694B6-EFDA-E069-893A-E811DCD6731D}"/>
                  </a:ext>
                </a:extLst>
              </p:cNvPr>
              <p:cNvSpPr/>
              <p:nvPr/>
            </p:nvSpPr>
            <p:spPr>
              <a:xfrm rot="10800000" flipH="1">
                <a:off x="4772277" y="511525"/>
                <a:ext cx="529557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29557" h="550199" extrusionOk="0">
                    <a:moveTo>
                      <a:pt x="390982" y="325292"/>
                    </a:moveTo>
                    <a:cubicBezTo>
                      <a:pt x="390335" y="359914"/>
                      <a:pt x="377850" y="387650"/>
                      <a:pt x="353496" y="408499"/>
                    </a:cubicBezTo>
                    <a:cubicBezTo>
                      <a:pt x="329132" y="429319"/>
                      <a:pt x="299345" y="439759"/>
                      <a:pt x="264105" y="439759"/>
                    </a:cubicBezTo>
                    <a:cubicBezTo>
                      <a:pt x="230787" y="439759"/>
                      <a:pt x="202760" y="429653"/>
                      <a:pt x="180015" y="409451"/>
                    </a:cubicBezTo>
                    <a:cubicBezTo>
                      <a:pt x="157260" y="389249"/>
                      <a:pt x="143338" y="361190"/>
                      <a:pt x="138219" y="325292"/>
                    </a:cubicBezTo>
                    <a:close/>
                    <a:moveTo>
                      <a:pt x="526491" y="234875"/>
                    </a:moveTo>
                    <a:lnTo>
                      <a:pt x="137257" y="234875"/>
                    </a:lnTo>
                    <a:cubicBezTo>
                      <a:pt x="140444" y="196395"/>
                      <a:pt x="153901" y="166249"/>
                      <a:pt x="177607" y="144458"/>
                    </a:cubicBezTo>
                    <a:cubicBezTo>
                      <a:pt x="201313" y="122646"/>
                      <a:pt x="230483" y="111750"/>
                      <a:pt x="265076" y="111750"/>
                    </a:cubicBezTo>
                    <a:cubicBezTo>
                      <a:pt x="315048" y="111750"/>
                      <a:pt x="350602" y="133228"/>
                      <a:pt x="371759" y="176193"/>
                    </a:cubicBezTo>
                    <a:lnTo>
                      <a:pt x="516869" y="176193"/>
                    </a:lnTo>
                    <a:cubicBezTo>
                      <a:pt x="501510" y="124884"/>
                      <a:pt x="472016" y="82728"/>
                      <a:pt x="428469" y="49706"/>
                    </a:cubicBezTo>
                    <a:cubicBezTo>
                      <a:pt x="384871" y="16664"/>
                      <a:pt x="331378" y="169"/>
                      <a:pt x="267960" y="169"/>
                    </a:cubicBezTo>
                    <a:cubicBezTo>
                      <a:pt x="216682" y="169"/>
                      <a:pt x="170717" y="11551"/>
                      <a:pt x="130043" y="34325"/>
                    </a:cubicBezTo>
                    <a:cubicBezTo>
                      <a:pt x="89349" y="57068"/>
                      <a:pt x="57630" y="89300"/>
                      <a:pt x="34885" y="130980"/>
                    </a:cubicBezTo>
                    <a:cubicBezTo>
                      <a:pt x="12150" y="172659"/>
                      <a:pt x="778" y="220759"/>
                      <a:pt x="778" y="275268"/>
                    </a:cubicBezTo>
                    <a:cubicBezTo>
                      <a:pt x="778" y="330406"/>
                      <a:pt x="11988" y="378819"/>
                      <a:pt x="34399" y="420519"/>
                    </a:cubicBezTo>
                    <a:cubicBezTo>
                      <a:pt x="56841" y="462189"/>
                      <a:pt x="88236" y="494249"/>
                      <a:pt x="128596" y="516709"/>
                    </a:cubicBezTo>
                    <a:cubicBezTo>
                      <a:pt x="168977" y="539148"/>
                      <a:pt x="215418" y="550368"/>
                      <a:pt x="267960" y="550368"/>
                    </a:cubicBezTo>
                    <a:cubicBezTo>
                      <a:pt x="318569" y="550368"/>
                      <a:pt x="363907" y="539452"/>
                      <a:pt x="403964" y="517660"/>
                    </a:cubicBezTo>
                    <a:cubicBezTo>
                      <a:pt x="443990" y="495859"/>
                      <a:pt x="475072" y="464913"/>
                      <a:pt x="497169" y="424843"/>
                    </a:cubicBezTo>
                    <a:cubicBezTo>
                      <a:pt x="519287" y="384764"/>
                      <a:pt x="530336" y="338750"/>
                      <a:pt x="530336" y="286812"/>
                    </a:cubicBezTo>
                    <a:cubicBezTo>
                      <a:pt x="530336" y="267573"/>
                      <a:pt x="529051" y="250267"/>
                      <a:pt x="526491" y="234875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" name="Google Shape;2587;p48">
                <a:extLst>
                  <a:ext uri="{FF2B5EF4-FFF2-40B4-BE49-F238E27FC236}">
                    <a16:creationId xmlns:a16="http://schemas.microsoft.com/office/drawing/2014/main" id="{D493E06E-C8AC-CDAA-7B00-FE97E2FA62B1}"/>
                  </a:ext>
                </a:extLst>
              </p:cNvPr>
              <p:cNvSpPr/>
              <p:nvPr/>
            </p:nvSpPr>
            <p:spPr>
              <a:xfrm rot="10800000" flipH="1">
                <a:off x="5351810" y="511523"/>
                <a:ext cx="442089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442089" h="550199" extrusionOk="0">
                    <a:moveTo>
                      <a:pt x="116131" y="23703"/>
                    </a:moveTo>
                    <a:cubicBezTo>
                      <a:pt x="81538" y="39419"/>
                      <a:pt x="54139" y="60734"/>
                      <a:pt x="33974" y="87660"/>
                    </a:cubicBezTo>
                    <a:cubicBezTo>
                      <a:pt x="13779" y="114606"/>
                      <a:pt x="2740" y="144418"/>
                      <a:pt x="808" y="177125"/>
                    </a:cubicBezTo>
                    <a:lnTo>
                      <a:pt x="136316" y="177125"/>
                    </a:lnTo>
                    <a:cubicBezTo>
                      <a:pt x="138866" y="156589"/>
                      <a:pt x="148953" y="139618"/>
                      <a:pt x="166589" y="126150"/>
                    </a:cubicBezTo>
                    <a:cubicBezTo>
                      <a:pt x="184204" y="112672"/>
                      <a:pt x="206139" y="105948"/>
                      <a:pt x="232415" y="105948"/>
                    </a:cubicBezTo>
                    <a:cubicBezTo>
                      <a:pt x="258054" y="105948"/>
                      <a:pt x="278077" y="111062"/>
                      <a:pt x="292505" y="121340"/>
                    </a:cubicBezTo>
                    <a:cubicBezTo>
                      <a:pt x="306903" y="131588"/>
                      <a:pt x="314117" y="144742"/>
                      <a:pt x="314117" y="160772"/>
                    </a:cubicBezTo>
                    <a:cubicBezTo>
                      <a:pt x="314117" y="178087"/>
                      <a:pt x="305294" y="191069"/>
                      <a:pt x="287679" y="199727"/>
                    </a:cubicBezTo>
                    <a:cubicBezTo>
                      <a:pt x="270064" y="208385"/>
                      <a:pt x="242037" y="217843"/>
                      <a:pt x="203590" y="228101"/>
                    </a:cubicBezTo>
                    <a:cubicBezTo>
                      <a:pt x="163857" y="237721"/>
                      <a:pt x="131358" y="247655"/>
                      <a:pt x="106044" y="257923"/>
                    </a:cubicBezTo>
                    <a:cubicBezTo>
                      <a:pt x="80719" y="268171"/>
                      <a:pt x="58965" y="283897"/>
                      <a:pt x="40682" y="305050"/>
                    </a:cubicBezTo>
                    <a:cubicBezTo>
                      <a:pt x="22420" y="326214"/>
                      <a:pt x="13303" y="354740"/>
                      <a:pt x="13303" y="390658"/>
                    </a:cubicBezTo>
                    <a:cubicBezTo>
                      <a:pt x="13303" y="420155"/>
                      <a:pt x="21782" y="447081"/>
                      <a:pt x="38770" y="471455"/>
                    </a:cubicBezTo>
                    <a:cubicBezTo>
                      <a:pt x="55748" y="495829"/>
                      <a:pt x="80091" y="515069"/>
                      <a:pt x="111811" y="529175"/>
                    </a:cubicBezTo>
                    <a:cubicBezTo>
                      <a:pt x="143530" y="543270"/>
                      <a:pt x="180855" y="550338"/>
                      <a:pt x="223785" y="550338"/>
                    </a:cubicBezTo>
                    <a:cubicBezTo>
                      <a:pt x="287214" y="550338"/>
                      <a:pt x="337823" y="534471"/>
                      <a:pt x="375623" y="502725"/>
                    </a:cubicBezTo>
                    <a:cubicBezTo>
                      <a:pt x="413434" y="470979"/>
                      <a:pt x="434266" y="428175"/>
                      <a:pt x="438101" y="374314"/>
                    </a:cubicBezTo>
                    <a:lnTo>
                      <a:pt x="309311" y="374314"/>
                    </a:lnTo>
                    <a:cubicBezTo>
                      <a:pt x="307389" y="395478"/>
                      <a:pt x="298566" y="412297"/>
                      <a:pt x="282883" y="424803"/>
                    </a:cubicBezTo>
                    <a:cubicBezTo>
                      <a:pt x="267170" y="437309"/>
                      <a:pt x="246196" y="443567"/>
                      <a:pt x="219920" y="443567"/>
                    </a:cubicBezTo>
                    <a:cubicBezTo>
                      <a:pt x="195576" y="443567"/>
                      <a:pt x="176838" y="439071"/>
                      <a:pt x="163715" y="430109"/>
                    </a:cubicBezTo>
                    <a:cubicBezTo>
                      <a:pt x="150562" y="421117"/>
                      <a:pt x="144016" y="408611"/>
                      <a:pt x="144016" y="392592"/>
                    </a:cubicBezTo>
                    <a:cubicBezTo>
                      <a:pt x="144016" y="374628"/>
                      <a:pt x="152970" y="360998"/>
                      <a:pt x="170909" y="351712"/>
                    </a:cubicBezTo>
                    <a:cubicBezTo>
                      <a:pt x="188848" y="342406"/>
                      <a:pt x="216712" y="332948"/>
                      <a:pt x="254533" y="323328"/>
                    </a:cubicBezTo>
                    <a:cubicBezTo>
                      <a:pt x="292981" y="313708"/>
                      <a:pt x="324680" y="303764"/>
                      <a:pt x="349671" y="293517"/>
                    </a:cubicBezTo>
                    <a:cubicBezTo>
                      <a:pt x="374662" y="283249"/>
                      <a:pt x="396294" y="267381"/>
                      <a:pt x="414557" y="245893"/>
                    </a:cubicBezTo>
                    <a:cubicBezTo>
                      <a:pt x="432819" y="224405"/>
                      <a:pt x="442259" y="196031"/>
                      <a:pt x="442897" y="160772"/>
                    </a:cubicBezTo>
                    <a:cubicBezTo>
                      <a:pt x="442897" y="129998"/>
                      <a:pt x="434398" y="102414"/>
                      <a:pt x="417430" y="78050"/>
                    </a:cubicBezTo>
                    <a:cubicBezTo>
                      <a:pt x="400453" y="53666"/>
                      <a:pt x="376109" y="34599"/>
                      <a:pt x="344390" y="20817"/>
                    </a:cubicBezTo>
                    <a:cubicBezTo>
                      <a:pt x="312670" y="7035"/>
                      <a:pt x="275669" y="139"/>
                      <a:pt x="233387" y="139"/>
                    </a:cubicBezTo>
                    <a:cubicBezTo>
                      <a:pt x="189809" y="139"/>
                      <a:pt x="150744" y="7997"/>
                      <a:pt x="116131" y="2370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4" name="Google Shape;2588;p48">
                <a:extLst>
                  <a:ext uri="{FF2B5EF4-FFF2-40B4-BE49-F238E27FC236}">
                    <a16:creationId xmlns:a16="http://schemas.microsoft.com/office/drawing/2014/main" id="{3A295C24-63F4-EB76-1966-AF91A73CA2A1}"/>
                  </a:ext>
                </a:extLst>
              </p:cNvPr>
              <p:cNvSpPr/>
              <p:nvPr/>
            </p:nvSpPr>
            <p:spPr>
              <a:xfrm rot="10800000" flipH="1">
                <a:off x="5850605" y="511524"/>
                <a:ext cx="514188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14188" h="550199" extrusionOk="0">
                    <a:moveTo>
                      <a:pt x="34481" y="420043"/>
                    </a:moveTo>
                    <a:cubicBezTo>
                      <a:pt x="56922" y="461408"/>
                      <a:pt x="87974" y="493468"/>
                      <a:pt x="127707" y="516232"/>
                    </a:cubicBezTo>
                    <a:cubicBezTo>
                      <a:pt x="167439" y="538986"/>
                      <a:pt x="212919" y="550378"/>
                      <a:pt x="264186" y="550378"/>
                    </a:cubicBezTo>
                    <a:cubicBezTo>
                      <a:pt x="330175" y="550378"/>
                      <a:pt x="384811" y="533862"/>
                      <a:pt x="428065" y="500840"/>
                    </a:cubicBezTo>
                    <a:cubicBezTo>
                      <a:pt x="471309" y="467798"/>
                      <a:pt x="500276" y="421481"/>
                      <a:pt x="515038" y="361847"/>
                    </a:cubicBezTo>
                    <a:lnTo>
                      <a:pt x="369908" y="361847"/>
                    </a:lnTo>
                    <a:cubicBezTo>
                      <a:pt x="362218" y="384935"/>
                      <a:pt x="349237" y="403041"/>
                      <a:pt x="330974" y="416195"/>
                    </a:cubicBezTo>
                    <a:cubicBezTo>
                      <a:pt x="312721" y="429328"/>
                      <a:pt x="290138" y="435910"/>
                      <a:pt x="263225" y="435910"/>
                    </a:cubicBezTo>
                    <a:cubicBezTo>
                      <a:pt x="224797" y="435910"/>
                      <a:pt x="194343" y="421967"/>
                      <a:pt x="171922" y="394069"/>
                    </a:cubicBezTo>
                    <a:cubicBezTo>
                      <a:pt x="149480" y="366171"/>
                      <a:pt x="138290" y="326577"/>
                      <a:pt x="138290" y="275278"/>
                    </a:cubicBezTo>
                    <a:cubicBezTo>
                      <a:pt x="138290" y="224616"/>
                      <a:pt x="149480" y="185347"/>
                      <a:pt x="171922" y="157449"/>
                    </a:cubicBezTo>
                    <a:cubicBezTo>
                      <a:pt x="194343" y="129551"/>
                      <a:pt x="224797" y="115597"/>
                      <a:pt x="263225" y="115597"/>
                    </a:cubicBezTo>
                    <a:cubicBezTo>
                      <a:pt x="317679" y="115597"/>
                      <a:pt x="353233" y="139971"/>
                      <a:pt x="369908" y="188709"/>
                    </a:cubicBezTo>
                    <a:lnTo>
                      <a:pt x="515038" y="188709"/>
                    </a:lnTo>
                    <a:cubicBezTo>
                      <a:pt x="500276" y="130989"/>
                      <a:pt x="471126" y="85137"/>
                      <a:pt x="427579" y="51154"/>
                    </a:cubicBezTo>
                    <a:cubicBezTo>
                      <a:pt x="383992" y="17160"/>
                      <a:pt x="329547" y="178"/>
                      <a:pt x="264186" y="178"/>
                    </a:cubicBezTo>
                    <a:cubicBezTo>
                      <a:pt x="212919" y="178"/>
                      <a:pt x="167439" y="11560"/>
                      <a:pt x="127707" y="34324"/>
                    </a:cubicBezTo>
                    <a:cubicBezTo>
                      <a:pt x="87974" y="57077"/>
                      <a:pt x="56922" y="89157"/>
                      <a:pt x="34481" y="130513"/>
                    </a:cubicBezTo>
                    <a:cubicBezTo>
                      <a:pt x="12060" y="171869"/>
                      <a:pt x="849" y="220120"/>
                      <a:pt x="849" y="275278"/>
                    </a:cubicBezTo>
                    <a:cubicBezTo>
                      <a:pt x="849" y="330415"/>
                      <a:pt x="12060" y="378677"/>
                      <a:pt x="34481" y="42004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" name="Google Shape;2589;p48">
                <a:extLst>
                  <a:ext uri="{FF2B5EF4-FFF2-40B4-BE49-F238E27FC236}">
                    <a16:creationId xmlns:a16="http://schemas.microsoft.com/office/drawing/2014/main" id="{8A4C2832-68F7-A4B0-0E3A-70F06A4F19A6}"/>
                  </a:ext>
                </a:extLst>
              </p:cNvPr>
              <p:cNvSpPr/>
              <p:nvPr/>
            </p:nvSpPr>
            <p:spPr>
              <a:xfrm rot="10800000" flipH="1">
                <a:off x="6444549" y="341269"/>
                <a:ext cx="50745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50" h="711794" extrusionOk="0">
                    <a:moveTo>
                      <a:pt x="408441" y="514300"/>
                    </a:moveTo>
                    <a:cubicBezTo>
                      <a:pt x="439837" y="496650"/>
                      <a:pt x="464342" y="470687"/>
                      <a:pt x="481957" y="436389"/>
                    </a:cubicBezTo>
                    <a:cubicBezTo>
                      <a:pt x="499582" y="402071"/>
                      <a:pt x="508395" y="360878"/>
                      <a:pt x="508395" y="312788"/>
                    </a:cubicBezTo>
                    <a:lnTo>
                      <a:pt x="508395" y="171"/>
                    </a:lnTo>
                    <a:lnTo>
                      <a:pt x="373848" y="171"/>
                    </a:lnTo>
                    <a:lnTo>
                      <a:pt x="373848" y="294510"/>
                    </a:lnTo>
                    <a:cubicBezTo>
                      <a:pt x="373848" y="336828"/>
                      <a:pt x="363285" y="369363"/>
                      <a:pt x="342129" y="392137"/>
                    </a:cubicBezTo>
                    <a:cubicBezTo>
                      <a:pt x="320982" y="414891"/>
                      <a:pt x="292156" y="426283"/>
                      <a:pt x="255631" y="426283"/>
                    </a:cubicBezTo>
                    <a:cubicBezTo>
                      <a:pt x="218468" y="426283"/>
                      <a:pt x="189167" y="414891"/>
                      <a:pt x="167687" y="392137"/>
                    </a:cubicBezTo>
                    <a:cubicBezTo>
                      <a:pt x="146217" y="369363"/>
                      <a:pt x="135492" y="336828"/>
                      <a:pt x="135492" y="294510"/>
                    </a:cubicBezTo>
                    <a:lnTo>
                      <a:pt x="135492" y="171"/>
                    </a:lnTo>
                    <a:lnTo>
                      <a:pt x="945" y="171"/>
                    </a:lnTo>
                    <a:lnTo>
                      <a:pt x="945" y="711965"/>
                    </a:lnTo>
                    <a:lnTo>
                      <a:pt x="135492" y="711965"/>
                    </a:lnTo>
                    <a:lnTo>
                      <a:pt x="135492" y="466687"/>
                    </a:lnTo>
                    <a:cubicBezTo>
                      <a:pt x="152803" y="489775"/>
                      <a:pt x="175862" y="507880"/>
                      <a:pt x="204688" y="521024"/>
                    </a:cubicBezTo>
                    <a:cubicBezTo>
                      <a:pt x="233534" y="534168"/>
                      <a:pt x="265557" y="540750"/>
                      <a:pt x="300807" y="540750"/>
                    </a:cubicBezTo>
                    <a:cubicBezTo>
                      <a:pt x="341167" y="540750"/>
                      <a:pt x="377045" y="531920"/>
                      <a:pt x="408441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6" name="Google Shape;2590;p48">
                <a:extLst>
                  <a:ext uri="{FF2B5EF4-FFF2-40B4-BE49-F238E27FC236}">
                    <a16:creationId xmlns:a16="http://schemas.microsoft.com/office/drawing/2014/main" id="{EB2F7690-CE6B-BE84-B9DC-2A4506FBCDFB}"/>
                  </a:ext>
                </a:extLst>
              </p:cNvPr>
              <p:cNvSpPr/>
              <p:nvPr/>
            </p:nvSpPr>
            <p:spPr>
              <a:xfrm rot="10800000" flipH="1">
                <a:off x="7026965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781" y="135295"/>
                    </a:moveTo>
                    <a:cubicBezTo>
                      <a:pt x="361231" y="147153"/>
                      <a:pt x="378371" y="164944"/>
                      <a:pt x="391210" y="188680"/>
                    </a:cubicBezTo>
                    <a:cubicBezTo>
                      <a:pt x="403999" y="212396"/>
                      <a:pt x="410414" y="241256"/>
                      <a:pt x="410414" y="275250"/>
                    </a:cubicBezTo>
                    <a:cubicBezTo>
                      <a:pt x="410414" y="325891"/>
                      <a:pt x="397109" y="364857"/>
                      <a:pt x="370540" y="392117"/>
                    </a:cubicBezTo>
                    <a:cubicBezTo>
                      <a:pt x="343940" y="419366"/>
                      <a:pt x="311421" y="433006"/>
                      <a:pt x="272993" y="433006"/>
                    </a:cubicBezTo>
                    <a:cubicBezTo>
                      <a:pt x="234546" y="433006"/>
                      <a:pt x="202341" y="419366"/>
                      <a:pt x="176388" y="392117"/>
                    </a:cubicBezTo>
                    <a:cubicBezTo>
                      <a:pt x="150456" y="364857"/>
                      <a:pt x="137475" y="325891"/>
                      <a:pt x="137475" y="275250"/>
                    </a:cubicBezTo>
                    <a:cubicBezTo>
                      <a:pt x="137475" y="224588"/>
                      <a:pt x="150112" y="185622"/>
                      <a:pt x="175427" y="158383"/>
                    </a:cubicBezTo>
                    <a:cubicBezTo>
                      <a:pt x="200732" y="131113"/>
                      <a:pt x="232613" y="117503"/>
                      <a:pt x="271061" y="117503"/>
                    </a:cubicBezTo>
                    <a:cubicBezTo>
                      <a:pt x="295404" y="117503"/>
                      <a:pt x="318311" y="123427"/>
                      <a:pt x="339781" y="135295"/>
                    </a:cubicBezTo>
                    <a:moveTo>
                      <a:pt x="132659" y="34296"/>
                    </a:moveTo>
                    <a:cubicBezTo>
                      <a:pt x="91661" y="57049"/>
                      <a:pt x="59456" y="89271"/>
                      <a:pt x="36074" y="130961"/>
                    </a:cubicBezTo>
                    <a:cubicBezTo>
                      <a:pt x="12671" y="172640"/>
                      <a:pt x="995" y="220740"/>
                      <a:pt x="995" y="275250"/>
                    </a:cubicBezTo>
                    <a:cubicBezTo>
                      <a:pt x="995" y="329749"/>
                      <a:pt x="13015" y="377849"/>
                      <a:pt x="37035" y="419528"/>
                    </a:cubicBezTo>
                    <a:cubicBezTo>
                      <a:pt x="61065" y="461208"/>
                      <a:pt x="93887" y="493440"/>
                      <a:pt x="135553" y="516204"/>
                    </a:cubicBezTo>
                    <a:cubicBezTo>
                      <a:pt x="177188" y="538957"/>
                      <a:pt x="223639" y="550349"/>
                      <a:pt x="274896" y="550349"/>
                    </a:cubicBezTo>
                    <a:cubicBezTo>
                      <a:pt x="326163" y="550349"/>
                      <a:pt x="372604" y="538957"/>
                      <a:pt x="414269" y="516204"/>
                    </a:cubicBezTo>
                    <a:cubicBezTo>
                      <a:pt x="455904" y="493440"/>
                      <a:pt x="488756" y="461208"/>
                      <a:pt x="512776" y="419528"/>
                    </a:cubicBezTo>
                    <a:cubicBezTo>
                      <a:pt x="536806" y="377849"/>
                      <a:pt x="548816" y="329749"/>
                      <a:pt x="548816" y="275250"/>
                    </a:cubicBezTo>
                    <a:cubicBezTo>
                      <a:pt x="548816" y="220740"/>
                      <a:pt x="536482" y="172640"/>
                      <a:pt x="511815" y="130961"/>
                    </a:cubicBezTo>
                    <a:cubicBezTo>
                      <a:pt x="487148" y="89271"/>
                      <a:pt x="453820" y="57049"/>
                      <a:pt x="411861" y="34296"/>
                    </a:cubicBezTo>
                    <a:cubicBezTo>
                      <a:pt x="369892" y="11532"/>
                      <a:pt x="322965" y="150"/>
                      <a:pt x="271061" y="150"/>
                    </a:cubicBezTo>
                    <a:cubicBezTo>
                      <a:pt x="219794" y="150"/>
                      <a:pt x="173656" y="11532"/>
                      <a:pt x="132659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7" name="Google Shape;2591;p48">
                <a:extLst>
                  <a:ext uri="{FF2B5EF4-FFF2-40B4-BE49-F238E27FC236}">
                    <a16:creationId xmlns:a16="http://schemas.microsoft.com/office/drawing/2014/main" id="{B1ED2105-F5B0-6154-41D3-FCD87B2A183F}"/>
                  </a:ext>
                </a:extLst>
              </p:cNvPr>
              <p:cNvSpPr/>
              <p:nvPr/>
            </p:nvSpPr>
            <p:spPr>
              <a:xfrm rot="10800000" flipH="1">
                <a:off x="7620910" y="511524"/>
                <a:ext cx="54781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10" h="550199" extrusionOk="0">
                    <a:moveTo>
                      <a:pt x="339830" y="135295"/>
                    </a:moveTo>
                    <a:cubicBezTo>
                      <a:pt x="361280" y="147153"/>
                      <a:pt x="378419" y="164944"/>
                      <a:pt x="391259" y="188680"/>
                    </a:cubicBezTo>
                    <a:cubicBezTo>
                      <a:pt x="404048" y="212396"/>
                      <a:pt x="410463" y="241256"/>
                      <a:pt x="410463" y="275250"/>
                    </a:cubicBezTo>
                    <a:cubicBezTo>
                      <a:pt x="410463" y="325891"/>
                      <a:pt x="397158" y="364857"/>
                      <a:pt x="370588" y="392117"/>
                    </a:cubicBezTo>
                    <a:cubicBezTo>
                      <a:pt x="343988" y="419366"/>
                      <a:pt x="311470" y="433006"/>
                      <a:pt x="273042" y="433006"/>
                    </a:cubicBezTo>
                    <a:cubicBezTo>
                      <a:pt x="234594" y="433006"/>
                      <a:pt x="202389" y="419366"/>
                      <a:pt x="176437" y="392117"/>
                    </a:cubicBezTo>
                    <a:cubicBezTo>
                      <a:pt x="150505" y="364857"/>
                      <a:pt x="137524" y="325891"/>
                      <a:pt x="137524" y="275250"/>
                    </a:cubicBezTo>
                    <a:cubicBezTo>
                      <a:pt x="137524" y="224588"/>
                      <a:pt x="150161" y="185622"/>
                      <a:pt x="175476" y="158383"/>
                    </a:cubicBezTo>
                    <a:cubicBezTo>
                      <a:pt x="200780" y="131113"/>
                      <a:pt x="232662" y="117503"/>
                      <a:pt x="271110" y="117503"/>
                    </a:cubicBezTo>
                    <a:cubicBezTo>
                      <a:pt x="295453" y="117503"/>
                      <a:pt x="318360" y="123427"/>
                      <a:pt x="339830" y="135295"/>
                    </a:cubicBezTo>
                    <a:moveTo>
                      <a:pt x="132708" y="34296"/>
                    </a:moveTo>
                    <a:cubicBezTo>
                      <a:pt x="91710" y="57049"/>
                      <a:pt x="59505" y="89271"/>
                      <a:pt x="36123" y="130961"/>
                    </a:cubicBezTo>
                    <a:cubicBezTo>
                      <a:pt x="12720" y="172640"/>
                      <a:pt x="1054" y="220740"/>
                      <a:pt x="1054" y="275250"/>
                    </a:cubicBezTo>
                    <a:cubicBezTo>
                      <a:pt x="1054" y="329749"/>
                      <a:pt x="13064" y="377849"/>
                      <a:pt x="37084" y="419528"/>
                    </a:cubicBezTo>
                    <a:cubicBezTo>
                      <a:pt x="61114" y="461208"/>
                      <a:pt x="93936" y="493440"/>
                      <a:pt x="135601" y="516204"/>
                    </a:cubicBezTo>
                    <a:cubicBezTo>
                      <a:pt x="177236" y="538957"/>
                      <a:pt x="223687" y="550349"/>
                      <a:pt x="274944" y="550349"/>
                    </a:cubicBezTo>
                    <a:cubicBezTo>
                      <a:pt x="326211" y="550349"/>
                      <a:pt x="372652" y="538957"/>
                      <a:pt x="414317" y="516204"/>
                    </a:cubicBezTo>
                    <a:cubicBezTo>
                      <a:pt x="455963" y="493440"/>
                      <a:pt x="488805" y="461208"/>
                      <a:pt x="512825" y="419528"/>
                    </a:cubicBezTo>
                    <a:cubicBezTo>
                      <a:pt x="536855" y="377849"/>
                      <a:pt x="548865" y="329749"/>
                      <a:pt x="548865" y="275250"/>
                    </a:cubicBezTo>
                    <a:cubicBezTo>
                      <a:pt x="548865" y="220740"/>
                      <a:pt x="536531" y="172640"/>
                      <a:pt x="511864" y="130961"/>
                    </a:cubicBezTo>
                    <a:cubicBezTo>
                      <a:pt x="487196" y="89271"/>
                      <a:pt x="453868" y="57049"/>
                      <a:pt x="411909" y="34296"/>
                    </a:cubicBezTo>
                    <a:cubicBezTo>
                      <a:pt x="369941" y="11532"/>
                      <a:pt x="323014" y="150"/>
                      <a:pt x="271110" y="150"/>
                    </a:cubicBezTo>
                    <a:cubicBezTo>
                      <a:pt x="219842" y="150"/>
                      <a:pt x="173705" y="11532"/>
                      <a:pt x="132708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8" name="Google Shape;2592;p48">
                <a:extLst>
                  <a:ext uri="{FF2B5EF4-FFF2-40B4-BE49-F238E27FC236}">
                    <a16:creationId xmlns:a16="http://schemas.microsoft.com/office/drawing/2014/main" id="{184583E3-99CA-4D08-1CD4-864EC5CB99EE}"/>
                  </a:ext>
                </a:extLst>
              </p:cNvPr>
              <p:cNvSpPr/>
              <p:nvPr/>
            </p:nvSpPr>
            <p:spPr>
              <a:xfrm rot="10800000" flipH="1">
                <a:off x="8248471" y="341271"/>
                <a:ext cx="134546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134546" h="711794" extrusionOk="0">
                    <a:moveTo>
                      <a:pt x="134547" y="-254"/>
                    </a:moveTo>
                    <a:lnTo>
                      <a:pt x="0" y="-254"/>
                    </a:lnTo>
                    <a:lnTo>
                      <a:pt x="0" y="711540"/>
                    </a:lnTo>
                    <a:lnTo>
                      <a:pt x="134547" y="71154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9" name="Google Shape;2593;p48">
                <a:extLst>
                  <a:ext uri="{FF2B5EF4-FFF2-40B4-BE49-F238E27FC236}">
                    <a16:creationId xmlns:a16="http://schemas.microsoft.com/office/drawing/2014/main" id="{ED7E3FAF-3511-DD45-8740-C08C0C947CC7}"/>
                  </a:ext>
                </a:extLst>
              </p:cNvPr>
              <p:cNvSpPr/>
              <p:nvPr/>
            </p:nvSpPr>
            <p:spPr>
              <a:xfrm rot="10800000" flipH="1">
                <a:off x="184698" y="233060"/>
                <a:ext cx="2187639" cy="1094728"/>
              </a:xfrm>
              <a:custGeom>
                <a:avLst/>
                <a:gdLst/>
                <a:ahLst/>
                <a:cxnLst/>
                <a:rect l="l" t="t" r="r" b="b"/>
                <a:pathLst>
                  <a:path w="2187639" h="1094728" extrusionOk="0">
                    <a:moveTo>
                      <a:pt x="1656406" y="1094946"/>
                    </a:moveTo>
                    <a:cubicBezTo>
                      <a:pt x="1656406" y="784222"/>
                      <a:pt x="1404725" y="532341"/>
                      <a:pt x="1094269" y="532341"/>
                    </a:cubicBezTo>
                    <a:cubicBezTo>
                      <a:pt x="783803" y="532341"/>
                      <a:pt x="532122" y="784222"/>
                      <a:pt x="532122" y="1094946"/>
                    </a:cubicBezTo>
                    <a:lnTo>
                      <a:pt x="449" y="1094946"/>
                    </a:lnTo>
                    <a:cubicBezTo>
                      <a:pt x="449" y="490348"/>
                      <a:pt x="490163" y="217"/>
                      <a:pt x="1094269" y="217"/>
                    </a:cubicBezTo>
                    <a:cubicBezTo>
                      <a:pt x="1698365" y="217"/>
                      <a:pt x="2188089" y="490348"/>
                      <a:pt x="2188089" y="1094946"/>
                    </a:cubicBezTo>
                    <a:close/>
                  </a:path>
                </a:pathLst>
              </a:custGeom>
              <a:solidFill>
                <a:srgbClr val="ED1C2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4" name="AutoShape 2">
            <a:extLst>
              <a:ext uri="{FF2B5EF4-FFF2-40B4-BE49-F238E27FC236}">
                <a16:creationId xmlns:a16="http://schemas.microsoft.com/office/drawing/2014/main" id="{0D0B019A-5DC0-3C82-1C60-4B8FCEB011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6D11B5-E297-0649-7DED-89E1BE031998}"/>
              </a:ext>
            </a:extLst>
          </p:cNvPr>
          <p:cNvSpPr txBox="1"/>
          <p:nvPr/>
        </p:nvSpPr>
        <p:spPr>
          <a:xfrm>
            <a:off x="217437" y="5850958"/>
            <a:ext cx="38908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Contact Details:</a:t>
            </a:r>
          </a:p>
          <a:p>
            <a:r>
              <a:rPr lang="en-US" sz="1600" dirty="0"/>
              <a:t>- filotas.theodosiou@vives.be</a:t>
            </a:r>
          </a:p>
          <a:p>
            <a:r>
              <a:rPr lang="nl-BE" altLang="nl-BE" sz="1400" dirty="0">
                <a:latin typeface="Arial" panose="020B0604020202020204" pitchFamily="34" charset="0"/>
              </a:rPr>
              <a:t>- www.linkedin.com/in/</a:t>
            </a:r>
            <a:r>
              <a:rPr lang="nl-BE" altLang="nl-BE" sz="1050" dirty="0">
                <a:latin typeface="Arial" panose="020B0604020202020204" pitchFamily="34" charset="0"/>
              </a:rPr>
              <a:t>filotas-theodosiou</a:t>
            </a:r>
          </a:p>
          <a:p>
            <a:endParaRPr lang="nl-BE" dirty="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E0B13E8-E9CB-9D2E-4B7F-C04E7D9EC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altLang="nl-B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www.linkedin.com/in/</a:t>
            </a:r>
            <a:r>
              <a:rPr kumimoji="0" lang="nl-BE" altLang="nl-BE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filotas-theodosiou</a:t>
            </a:r>
            <a:endParaRPr kumimoji="0" lang="nl-BE" altLang="nl-BE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nl-BE" altLang="nl-B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nl-BE" alt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707A4124-C9F8-F6FB-B133-8D5913B15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altLang="nl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www.linkedin.com/in/</a:t>
            </a:r>
            <a:r>
              <a:rPr kumimoji="0" lang="nl-BE" altLang="nl-B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filotas-theodosiou</a:t>
            </a:r>
            <a:endParaRPr kumimoji="0" lang="nl-BE" altLang="nl-BE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nl-BE" altLang="nl-B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nl-BE" altLang="nl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5DB1B7-1DB7-6445-2087-61D06652A665}"/>
              </a:ext>
            </a:extLst>
          </p:cNvPr>
          <p:cNvSpPr txBox="1"/>
          <p:nvPr/>
        </p:nvSpPr>
        <p:spPr>
          <a:xfrm>
            <a:off x="217437" y="5360511"/>
            <a:ext cx="6190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Filotas Theodosiou</a:t>
            </a:r>
            <a:endParaRPr lang="nl-BE" sz="2400" dirty="0"/>
          </a:p>
        </p:txBody>
      </p:sp>
      <p:pic>
        <p:nvPicPr>
          <p:cNvPr id="1035" name="Picture 11" descr="@Belgium-Forecasting-Centre">
            <a:extLst>
              <a:ext uri="{FF2B5EF4-FFF2-40B4-BE49-F238E27FC236}">
                <a16:creationId xmlns:a16="http://schemas.microsoft.com/office/drawing/2014/main" id="{EB58EEA5-9D47-790D-C59D-1C76CF46B2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3" b="4843"/>
          <a:stretch/>
        </p:blipFill>
        <p:spPr bwMode="auto">
          <a:xfrm>
            <a:off x="10037081" y="470276"/>
            <a:ext cx="1560194" cy="127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089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DACB9-7271-8565-2F0D-1F06A3DA6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Forecast?</a:t>
            </a:r>
            <a:endParaRPr lang="nl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D0B8D-9600-5BA3-FE42-F4230390CF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6142" y="1817578"/>
            <a:ext cx="9350477" cy="53017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“Planning is bringing the future into the present so you can do something about it now”</a:t>
            </a:r>
            <a:endParaRPr lang="nl-BE" sz="2000" dirty="0"/>
          </a:p>
        </p:txBody>
      </p:sp>
      <p:pic>
        <p:nvPicPr>
          <p:cNvPr id="4" name="Picture 2" descr="The Oracle of Delphi: How the Ancient Greeks Relied on One Woman's  Prophecies | All About History">
            <a:extLst>
              <a:ext uri="{FF2B5EF4-FFF2-40B4-BE49-F238E27FC236}">
                <a16:creationId xmlns:a16="http://schemas.microsoft.com/office/drawing/2014/main" id="{CAA4991E-7C7D-EE3C-58AF-0332F8ECF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590" y="573995"/>
            <a:ext cx="2487167" cy="248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F71179-7E31-5DA2-B16B-EF99354C20B8}"/>
              </a:ext>
            </a:extLst>
          </p:cNvPr>
          <p:cNvSpPr txBox="1"/>
          <p:nvPr/>
        </p:nvSpPr>
        <p:spPr>
          <a:xfrm>
            <a:off x="8547922" y="3056174"/>
            <a:ext cx="42462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King </a:t>
            </a:r>
            <a:r>
              <a:rPr lang="en-US" sz="1050" dirty="0" err="1"/>
              <a:t>Algeus</a:t>
            </a:r>
            <a:r>
              <a:rPr lang="en-US" sz="1050" dirty="0"/>
              <a:t> in front of Pythia at the Oracle of Delphi, 440-430 BC</a:t>
            </a:r>
            <a:endParaRPr lang="nl-BE" sz="10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7D29D2-6CBC-F1C8-F452-AE5F83D3CEFB}"/>
              </a:ext>
            </a:extLst>
          </p:cNvPr>
          <p:cNvSpPr txBox="1"/>
          <p:nvPr/>
        </p:nvSpPr>
        <p:spPr>
          <a:xfrm>
            <a:off x="256483" y="2740778"/>
            <a:ext cx="82529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want to predict the future in order to act now</a:t>
            </a:r>
          </a:p>
          <a:p>
            <a:r>
              <a:rPr lang="nl-BE" sz="2000" dirty="0"/>
              <a:t>In </a:t>
            </a:r>
            <a:r>
              <a:rPr lang="nl-BE" sz="2000" dirty="0" err="1"/>
              <a:t>that</a:t>
            </a:r>
            <a:r>
              <a:rPr lang="nl-BE" sz="2000" dirty="0"/>
              <a:t> sense: </a:t>
            </a:r>
            <a:r>
              <a:rPr lang="nl-BE" sz="2000" dirty="0" err="1"/>
              <a:t>Forecasting</a:t>
            </a:r>
            <a:r>
              <a:rPr lang="nl-BE" sz="2000" dirty="0"/>
              <a:t> is </a:t>
            </a:r>
            <a:r>
              <a:rPr lang="nl-BE" sz="2000" dirty="0" err="1"/>
              <a:t>used</a:t>
            </a:r>
            <a:r>
              <a:rPr lang="nl-BE" sz="2000" dirty="0"/>
              <a:t> as a tool </a:t>
            </a:r>
            <a:r>
              <a:rPr lang="nl-BE" sz="2000" dirty="0" err="1"/>
              <a:t>to</a:t>
            </a:r>
            <a:r>
              <a:rPr lang="nl-BE" sz="2000" dirty="0"/>
              <a:t> assist in </a:t>
            </a:r>
            <a:r>
              <a:rPr lang="nl-BE" sz="2000" dirty="0" err="1"/>
              <a:t>decision</a:t>
            </a:r>
            <a:r>
              <a:rPr lang="nl-BE" sz="2000" dirty="0"/>
              <a:t> making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851B97-59F5-A634-5566-95EA20C24513}"/>
              </a:ext>
            </a:extLst>
          </p:cNvPr>
          <p:cNvSpPr txBox="1"/>
          <p:nvPr/>
        </p:nvSpPr>
        <p:spPr>
          <a:xfrm>
            <a:off x="294968" y="3769988"/>
            <a:ext cx="1751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More formally:</a:t>
            </a:r>
          </a:p>
        </p:txBody>
      </p:sp>
      <p:pic>
        <p:nvPicPr>
          <p:cNvPr id="2050" name="Picture 2" descr="Δεν υπάρχει διαθέσιμη περιγραφή.">
            <a:extLst>
              <a:ext uri="{FF2B5EF4-FFF2-40B4-BE49-F238E27FC236}">
                <a16:creationId xmlns:a16="http://schemas.microsoft.com/office/drawing/2014/main" id="{7B4327DE-F8E5-08BB-2052-6251F1C7B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515" y="3679826"/>
            <a:ext cx="5486400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EBE224-3A41-98B0-3F19-A43E0AE49DDD}"/>
              </a:ext>
            </a:extLst>
          </p:cNvPr>
          <p:cNvSpPr txBox="1"/>
          <p:nvPr/>
        </p:nvSpPr>
        <p:spPr>
          <a:xfrm>
            <a:off x="1918794" y="4023932"/>
            <a:ext cx="7309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Find best action </a:t>
            </a:r>
            <a:r>
              <a:rPr lang="el-GR" sz="1400" dirty="0"/>
              <a:t>α </a:t>
            </a:r>
            <a:r>
              <a:rPr lang="en-US" sz="1400" dirty="0"/>
              <a:t>that minimizes the expected cost depending on the action and the forecast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30EEE7-2DE4-B1D1-1082-29B07E6FB99C}"/>
              </a:ext>
            </a:extLst>
          </p:cNvPr>
          <p:cNvSpPr txBox="1">
            <a:spLocks/>
          </p:cNvSpPr>
          <p:nvPr/>
        </p:nvSpPr>
        <p:spPr>
          <a:xfrm>
            <a:off x="226141" y="4851079"/>
            <a:ext cx="9350477" cy="16223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Examples:</a:t>
            </a:r>
          </a:p>
          <a:p>
            <a:pPr>
              <a:buFontTx/>
              <a:buChar char="-"/>
            </a:pPr>
            <a:r>
              <a:rPr lang="en-US" sz="2000" dirty="0"/>
              <a:t>Forecast the weather to optimize agriculture planning</a:t>
            </a:r>
          </a:p>
          <a:p>
            <a:pPr>
              <a:buFontTx/>
              <a:buChar char="-"/>
            </a:pPr>
            <a:r>
              <a:rPr lang="en-US" sz="2000" dirty="0"/>
              <a:t>Forecast the number of tourists to prepare summer investments and workforce</a:t>
            </a:r>
          </a:p>
        </p:txBody>
      </p:sp>
    </p:spTree>
    <p:extLst>
      <p:ext uri="{BB962C8B-B14F-4D97-AF65-F5344CB8AC3E}">
        <p14:creationId xmlns:p14="http://schemas.microsoft.com/office/powerpoint/2010/main" val="109297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5D3C5-A2E9-5E68-C12E-B47C15A1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Forecast to Make a Decision</a:t>
            </a:r>
            <a:endParaRPr lang="nl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9A7EF-D4B8-9220-B118-2D76001765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2484" y="1445047"/>
            <a:ext cx="6500634" cy="140757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1. What is the task we are trying to solve?</a:t>
            </a:r>
          </a:p>
          <a:p>
            <a:pPr>
              <a:buFontTx/>
              <a:buChar char="-"/>
            </a:pPr>
            <a:r>
              <a:rPr lang="en-US" sz="2000" dirty="0"/>
              <a:t>What is the decision that informs the forecast?</a:t>
            </a:r>
          </a:p>
          <a:p>
            <a:pPr>
              <a:buFontTx/>
              <a:buChar char="-"/>
            </a:pPr>
            <a:r>
              <a:rPr lang="en-US" sz="2000" dirty="0"/>
              <a:t>What business problem does the decision trying to solve?</a:t>
            </a:r>
          </a:p>
        </p:txBody>
      </p:sp>
      <p:pic>
        <p:nvPicPr>
          <p:cNvPr id="3074" name="Picture 2" descr="Johnny Depp, Orlando Bloom side by side Pirates of the Caribbean 8x10 Movie  Photo Capt Jack looking through telescope at Amazon's Entertainment  Collectibles Store">
            <a:extLst>
              <a:ext uri="{FF2B5EF4-FFF2-40B4-BE49-F238E27FC236}">
                <a16:creationId xmlns:a16="http://schemas.microsoft.com/office/drawing/2014/main" id="{14BAC06E-66B1-8D4C-014B-829D7B715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337" y="4242963"/>
            <a:ext cx="2135389" cy="170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rew of the Black Pearl | Pirates of the Caribbean Wiki | Fandom">
            <a:extLst>
              <a:ext uri="{FF2B5EF4-FFF2-40B4-BE49-F238E27FC236}">
                <a16:creationId xmlns:a16="http://schemas.microsoft.com/office/drawing/2014/main" id="{E9483C25-DB99-62E1-8C94-9E953BCE6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21" y="2897607"/>
            <a:ext cx="3112595" cy="129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estruction of the pirate fleet | Pirates of the Caribbean Wiki | Fandom">
            <a:extLst>
              <a:ext uri="{FF2B5EF4-FFF2-40B4-BE49-F238E27FC236}">
                <a16:creationId xmlns:a16="http://schemas.microsoft.com/office/drawing/2014/main" id="{AEE4C109-422C-B4F7-3E69-CE7C374F4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195" y="5136185"/>
            <a:ext cx="2643848" cy="1478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EC76B1-8CE7-A162-15DA-BAC007A2FCDB}"/>
              </a:ext>
            </a:extLst>
          </p:cNvPr>
          <p:cNvSpPr txBox="1"/>
          <p:nvPr/>
        </p:nvSpPr>
        <p:spPr>
          <a:xfrm>
            <a:off x="5868854" y="4797631"/>
            <a:ext cx="2671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Solve a Business Task</a:t>
            </a:r>
            <a:endParaRPr lang="nl-BE" sz="16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A73014-037F-90B7-CA95-5E8BFF4E2ECB}"/>
              </a:ext>
            </a:extLst>
          </p:cNvPr>
          <p:cNvSpPr txBox="1"/>
          <p:nvPr/>
        </p:nvSpPr>
        <p:spPr>
          <a:xfrm>
            <a:off x="6004387" y="2605630"/>
            <a:ext cx="2017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Make a decision</a:t>
            </a:r>
            <a:endParaRPr lang="nl-BE" sz="16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3E323E-A5F0-0DF2-6649-E4E9832D0954}"/>
              </a:ext>
            </a:extLst>
          </p:cNvPr>
          <p:cNvSpPr txBox="1"/>
          <p:nvPr/>
        </p:nvSpPr>
        <p:spPr>
          <a:xfrm>
            <a:off x="2814200" y="3913924"/>
            <a:ext cx="1229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Predict</a:t>
            </a:r>
            <a:endParaRPr lang="nl-BE" sz="1600" b="1" dirty="0">
              <a:solidFill>
                <a:srgbClr val="FF0000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1B304C0-3E0D-7F2B-D715-DAA7013166FA}"/>
              </a:ext>
            </a:extLst>
          </p:cNvPr>
          <p:cNvSpPr/>
          <p:nvPr/>
        </p:nvSpPr>
        <p:spPr>
          <a:xfrm rot="19837035">
            <a:off x="4543188" y="4167270"/>
            <a:ext cx="623028" cy="432727"/>
          </a:xfrm>
          <a:prstGeom prst="rightArrow">
            <a:avLst>
              <a:gd name="adj1" fmla="val 4912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AFC2BF3-8EC0-0EBA-3AEA-6B2D3979A1A7}"/>
              </a:ext>
            </a:extLst>
          </p:cNvPr>
          <p:cNvSpPr/>
          <p:nvPr/>
        </p:nvSpPr>
        <p:spPr>
          <a:xfrm rot="5400000">
            <a:off x="6466596" y="4359839"/>
            <a:ext cx="472527" cy="4030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9A4FD42-9F60-02F8-048E-C4783A7197F0}"/>
              </a:ext>
            </a:extLst>
          </p:cNvPr>
          <p:cNvSpPr/>
          <p:nvPr/>
        </p:nvSpPr>
        <p:spPr>
          <a:xfrm rot="12069266">
            <a:off x="4543244" y="5571114"/>
            <a:ext cx="617872" cy="4201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3775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26549-64C9-C739-DF93-7E95BE63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Consider Forecasting Models?</a:t>
            </a:r>
            <a:endParaRPr lang="nl-BE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15A896-4354-BDEF-DA5D-2954BD27C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0770" y="1642613"/>
            <a:ext cx="6502833" cy="4830814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Quick answer: </a:t>
            </a:r>
            <a:r>
              <a:rPr lang="en-US" sz="2400" dirty="0"/>
              <a:t>Quick and effective assistance  in our Decision Making.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Example: </a:t>
            </a:r>
            <a:r>
              <a:rPr lang="en-US" sz="2400" dirty="0"/>
              <a:t>Inventory Replenishment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 bit longer answer:</a:t>
            </a:r>
          </a:p>
          <a:p>
            <a:pPr marL="0" indent="0">
              <a:buNone/>
            </a:pPr>
            <a:r>
              <a:rPr lang="en-US" sz="2400" dirty="0"/>
              <a:t>Assist managers and developers be more agile and strategic in their decisions</a:t>
            </a:r>
          </a:p>
          <a:p>
            <a:pPr marL="0" indent="0">
              <a:buNone/>
            </a:pPr>
            <a:r>
              <a:rPr lang="en-US" sz="2400" dirty="0"/>
              <a:t>Every human creates 1.7MB of data every second</a:t>
            </a:r>
          </a:p>
          <a:p>
            <a:pPr marL="0" indent="0">
              <a:buNone/>
            </a:pPr>
            <a:r>
              <a:rPr lang="en-US" sz="2400" dirty="0"/>
              <a:t>How many can the human brain process?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3" name="Picture 2" descr="Δεν υπάρχει διαθέσιμη περιγραφή.">
            <a:extLst>
              <a:ext uri="{FF2B5EF4-FFF2-40B4-BE49-F238E27FC236}">
                <a16:creationId xmlns:a16="http://schemas.microsoft.com/office/drawing/2014/main" id="{F88A21CC-B71C-01B7-BACE-4B38A5FCC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554" y="1235987"/>
            <a:ext cx="4685443" cy="483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8155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FDD11-9C75-2DB0-D528-48712CAC3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Pick a Model?</a:t>
            </a:r>
            <a:endParaRPr lang="nl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FADD8E-2DFD-D93D-524E-2B3C2A1D96A4}"/>
              </a:ext>
            </a:extLst>
          </p:cNvPr>
          <p:cNvSpPr txBox="1"/>
          <p:nvPr/>
        </p:nvSpPr>
        <p:spPr>
          <a:xfrm>
            <a:off x="381575" y="1530220"/>
            <a:ext cx="70811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Okay Fil, but how do we pick a model?</a:t>
            </a:r>
          </a:p>
          <a:p>
            <a:endParaRPr lang="en-US" sz="2000" dirty="0"/>
          </a:p>
          <a:p>
            <a:r>
              <a:rPr lang="en-US" sz="2000" dirty="0"/>
              <a:t>Lets assume we forecast the demand for coffee!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We assume demand is independent of weather/price/location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Constant demand with mean = 51 with some noise </a:t>
            </a:r>
          </a:p>
          <a:p>
            <a:endParaRPr lang="en-US" sz="2000" dirty="0"/>
          </a:p>
          <a:p>
            <a:endParaRPr lang="en-US" sz="2000" dirty="0"/>
          </a:p>
          <a:p>
            <a:endParaRPr lang="nl-BE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F11A29B-366B-BE29-6222-8FAB9E678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934" y="3049120"/>
            <a:ext cx="5506065" cy="255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8E1EFD-68A8-8600-5930-57F452453E05}"/>
              </a:ext>
            </a:extLst>
          </p:cNvPr>
          <p:cNvSpPr txBox="1"/>
          <p:nvPr/>
        </p:nvSpPr>
        <p:spPr>
          <a:xfrm>
            <a:off x="381574" y="3321503"/>
            <a:ext cx="550606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generate predictions using different models</a:t>
            </a:r>
          </a:p>
          <a:p>
            <a:r>
              <a:rPr lang="en-US" sz="2000" dirty="0"/>
              <a:t>But we get </a:t>
            </a:r>
            <a:r>
              <a:rPr lang="en-US" sz="2000" dirty="0">
                <a:solidFill>
                  <a:srgbClr val="FF0000"/>
                </a:solidFill>
              </a:rPr>
              <a:t>high forecast uncertainty</a:t>
            </a:r>
          </a:p>
          <a:p>
            <a:endParaRPr lang="en-US" sz="2000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Model selection uncertainty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Parametric uncertainty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Forecast uncertainty originated from noise </a:t>
            </a:r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/>
          </a:p>
          <a:p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2129023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C72E1-0E14-6597-937E-10B0C58BE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Forecast combinations</a:t>
            </a:r>
            <a:endParaRPr lang="nl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D0F05C-43AC-19EF-9EEC-85DE246CA080}"/>
              </a:ext>
            </a:extLst>
          </p:cNvPr>
          <p:cNvSpPr txBox="1"/>
          <p:nvPr/>
        </p:nvSpPr>
        <p:spPr>
          <a:xfrm>
            <a:off x="466531" y="1855476"/>
            <a:ext cx="107022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 every forecasting problem we look for a </a:t>
            </a:r>
            <a:r>
              <a:rPr lang="en-US" sz="2000" dirty="0">
                <a:solidFill>
                  <a:srgbClr val="FF0000"/>
                </a:solidFill>
              </a:rPr>
              <a:t>“good-enough” </a:t>
            </a:r>
            <a:r>
              <a:rPr lang="en-US" sz="2000" dirty="0"/>
              <a:t>model.</a:t>
            </a:r>
          </a:p>
          <a:p>
            <a:r>
              <a:rPr lang="en-US" sz="2000" dirty="0"/>
              <a:t>A non trivial and usually difficult task</a:t>
            </a:r>
          </a:p>
          <a:p>
            <a:r>
              <a:rPr lang="en-US" sz="2000" dirty="0"/>
              <a:t>Let's avoid it!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FF0000"/>
                </a:solidFill>
              </a:rPr>
              <a:t>Forecast Combinations</a:t>
            </a:r>
          </a:p>
          <a:p>
            <a:r>
              <a:rPr lang="en-US" sz="2000" dirty="0"/>
              <a:t>Instead of looking for the “best-model”, combine diverse predictions</a:t>
            </a:r>
          </a:p>
          <a:p>
            <a:r>
              <a:rPr lang="en-US" sz="2000" dirty="0"/>
              <a:t>Simple combinations show accuracy benefits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FF0000"/>
                </a:solidFill>
              </a:rPr>
              <a:t>How to get diverse predictions?</a:t>
            </a:r>
          </a:p>
          <a:p>
            <a:r>
              <a:rPr lang="en-US" sz="2000" dirty="0"/>
              <a:t>Very bad forecasts will harm the combined predictions</a:t>
            </a:r>
          </a:p>
          <a:p>
            <a:endParaRPr lang="en-US" sz="2000" dirty="0"/>
          </a:p>
          <a:p>
            <a:endParaRPr lang="nl-BE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20E1BF-981A-9121-DD72-6FBEA42F00C8}"/>
              </a:ext>
            </a:extLst>
          </p:cNvPr>
          <p:cNvSpPr txBox="1"/>
          <p:nvPr/>
        </p:nvSpPr>
        <p:spPr>
          <a:xfrm>
            <a:off x="194962" y="6344730"/>
            <a:ext cx="1070221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1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Kourentzes</a:t>
            </a: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Nikolaos &amp; Barrow, Devon &amp; Petropoulos, </a:t>
            </a:r>
            <a:r>
              <a:rPr lang="en-US" sz="11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Fotios</a:t>
            </a: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(2018). Another look at forecast selection and combination: Evidence from forecast pooling. International Journal of Production Economics. 209. 10.1016/j.ijpe.2018.05.019. </a:t>
            </a:r>
            <a:endParaRPr lang="en-US" sz="1100" b="0" dirty="0">
              <a:effectLst/>
            </a:endParaRPr>
          </a:p>
          <a:p>
            <a:br>
              <a:rPr lang="en-US" sz="1100" dirty="0"/>
            </a:br>
            <a:endParaRPr lang="nl-BE" sz="1100" dirty="0"/>
          </a:p>
        </p:txBody>
      </p:sp>
    </p:spTree>
    <p:extLst>
      <p:ext uri="{BB962C8B-B14F-4D97-AF65-F5344CB8AC3E}">
        <p14:creationId xmlns:p14="http://schemas.microsoft.com/office/powerpoint/2010/main" val="2119161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060-C130-B0AB-9FA6-6467B7660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Temporal Hierarchies</a:t>
            </a:r>
            <a:endParaRPr lang="nl-BE" dirty="0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2DFCD04D-A153-4205-713F-FDDDF4386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202" y="2478641"/>
            <a:ext cx="5620979" cy="305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111D9F59-C097-4CE0-C70B-8E5020037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625" y="2547467"/>
            <a:ext cx="2844287" cy="276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291F695-7CC4-783A-6EFA-C261E357B230}"/>
              </a:ext>
            </a:extLst>
          </p:cNvPr>
          <p:cNvCxnSpPr/>
          <p:nvPr/>
        </p:nvCxnSpPr>
        <p:spPr>
          <a:xfrm flipH="1">
            <a:off x="6265912" y="5132439"/>
            <a:ext cx="63633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057008F-5873-8D68-1760-BC879B060AF7}"/>
              </a:ext>
            </a:extLst>
          </p:cNvPr>
          <p:cNvCxnSpPr/>
          <p:nvPr/>
        </p:nvCxnSpPr>
        <p:spPr>
          <a:xfrm flipH="1">
            <a:off x="6265912" y="4641026"/>
            <a:ext cx="63633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FD79343-46F0-D75F-FA3A-A6E76AF70ACC}"/>
              </a:ext>
            </a:extLst>
          </p:cNvPr>
          <p:cNvCxnSpPr/>
          <p:nvPr/>
        </p:nvCxnSpPr>
        <p:spPr>
          <a:xfrm flipH="1">
            <a:off x="6125035" y="4193158"/>
            <a:ext cx="63633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D19481D-B1D4-BFF7-5944-25E002E37687}"/>
              </a:ext>
            </a:extLst>
          </p:cNvPr>
          <p:cNvCxnSpPr/>
          <p:nvPr/>
        </p:nvCxnSpPr>
        <p:spPr>
          <a:xfrm flipH="1">
            <a:off x="6125035" y="3701745"/>
            <a:ext cx="63633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7AEC6FF-7A6B-6753-59B7-F3F4BD0146A5}"/>
              </a:ext>
            </a:extLst>
          </p:cNvPr>
          <p:cNvCxnSpPr/>
          <p:nvPr/>
        </p:nvCxnSpPr>
        <p:spPr>
          <a:xfrm flipH="1">
            <a:off x="5984844" y="3232104"/>
            <a:ext cx="63633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003CAD8-456C-86F1-967E-5D6A82183717}"/>
              </a:ext>
            </a:extLst>
          </p:cNvPr>
          <p:cNvCxnSpPr/>
          <p:nvPr/>
        </p:nvCxnSpPr>
        <p:spPr>
          <a:xfrm flipH="1">
            <a:off x="5984844" y="2740691"/>
            <a:ext cx="63633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D9106687-30B6-B7F5-6D58-B760FA3B3BF0}"/>
              </a:ext>
            </a:extLst>
          </p:cNvPr>
          <p:cNvSpPr/>
          <p:nvPr/>
        </p:nvSpPr>
        <p:spPr>
          <a:xfrm>
            <a:off x="6902245" y="4870580"/>
            <a:ext cx="636890" cy="43884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D0C48B-0318-5C60-4E14-1032D9FA1AB1}"/>
              </a:ext>
            </a:extLst>
          </p:cNvPr>
          <p:cNvSpPr/>
          <p:nvPr/>
        </p:nvSpPr>
        <p:spPr>
          <a:xfrm>
            <a:off x="6902245" y="4407160"/>
            <a:ext cx="636890" cy="43884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3AE6029-FE4D-2556-7A2F-7009BC994082}"/>
              </a:ext>
            </a:extLst>
          </p:cNvPr>
          <p:cNvSpPr/>
          <p:nvPr/>
        </p:nvSpPr>
        <p:spPr>
          <a:xfrm>
            <a:off x="6937454" y="3977480"/>
            <a:ext cx="636890" cy="43884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09AC532-2307-C9A1-AFAD-C7B4A85B5B3A}"/>
              </a:ext>
            </a:extLst>
          </p:cNvPr>
          <p:cNvSpPr/>
          <p:nvPr/>
        </p:nvSpPr>
        <p:spPr>
          <a:xfrm>
            <a:off x="6937454" y="3482325"/>
            <a:ext cx="636890" cy="43884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F372B75-D974-992A-F789-5555EB60D1D7}"/>
              </a:ext>
            </a:extLst>
          </p:cNvPr>
          <p:cNvSpPr/>
          <p:nvPr/>
        </p:nvSpPr>
        <p:spPr>
          <a:xfrm>
            <a:off x="6906145" y="3028065"/>
            <a:ext cx="636890" cy="43884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A97638F-A17E-2FE9-BFC5-C11F17ACE9C8}"/>
              </a:ext>
            </a:extLst>
          </p:cNvPr>
          <p:cNvSpPr/>
          <p:nvPr/>
        </p:nvSpPr>
        <p:spPr>
          <a:xfrm>
            <a:off x="6945581" y="2593805"/>
            <a:ext cx="636890" cy="43884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219C9B-5E9A-1D3E-B892-E18763C849C7}"/>
              </a:ext>
            </a:extLst>
          </p:cNvPr>
          <p:cNvSpPr txBox="1"/>
          <p:nvPr/>
        </p:nvSpPr>
        <p:spPr>
          <a:xfrm>
            <a:off x="158620" y="2478641"/>
            <a:ext cx="30857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Temporal Aggregations: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Filter high frequency components (seasonality)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Boost low frequency ones(trend)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Reveal hidden structural information on intermittent levels</a:t>
            </a:r>
          </a:p>
          <a:p>
            <a:endParaRPr lang="nl-BE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74A641-EE56-6530-BF20-E81247C8D85D}"/>
              </a:ext>
            </a:extLst>
          </p:cNvPr>
          <p:cNvSpPr txBox="1"/>
          <p:nvPr/>
        </p:nvSpPr>
        <p:spPr>
          <a:xfrm>
            <a:off x="3010220" y="1492117"/>
            <a:ext cx="5949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How to get diverse predictions?</a:t>
            </a:r>
          </a:p>
          <a:p>
            <a:r>
              <a:rPr lang="en-US" dirty="0"/>
              <a:t>Change your viewpoint through Temporal Aggregations</a:t>
            </a:r>
          </a:p>
        </p:txBody>
      </p:sp>
    </p:spTree>
    <p:extLst>
      <p:ext uri="{BB962C8B-B14F-4D97-AF65-F5344CB8AC3E}">
        <p14:creationId xmlns:p14="http://schemas.microsoft.com/office/powerpoint/2010/main" val="1809508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060-C130-B0AB-9FA6-6467B7660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Temporal Hierarchies</a:t>
            </a:r>
            <a:endParaRPr lang="nl-BE" dirty="0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2DFCD04D-A153-4205-713F-FDDDF4386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202" y="2478641"/>
            <a:ext cx="5620979" cy="305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291F695-7CC4-783A-6EFA-C261E357B230}"/>
              </a:ext>
            </a:extLst>
          </p:cNvPr>
          <p:cNvCxnSpPr/>
          <p:nvPr/>
        </p:nvCxnSpPr>
        <p:spPr>
          <a:xfrm flipH="1">
            <a:off x="6265912" y="5132439"/>
            <a:ext cx="63633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057008F-5873-8D68-1760-BC879B060AF7}"/>
              </a:ext>
            </a:extLst>
          </p:cNvPr>
          <p:cNvCxnSpPr/>
          <p:nvPr/>
        </p:nvCxnSpPr>
        <p:spPr>
          <a:xfrm flipH="1">
            <a:off x="6265912" y="4641026"/>
            <a:ext cx="63633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FD79343-46F0-D75F-FA3A-A6E76AF70ACC}"/>
              </a:ext>
            </a:extLst>
          </p:cNvPr>
          <p:cNvCxnSpPr/>
          <p:nvPr/>
        </p:nvCxnSpPr>
        <p:spPr>
          <a:xfrm flipH="1">
            <a:off x="6125035" y="4193158"/>
            <a:ext cx="63633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D19481D-B1D4-BFF7-5944-25E002E37687}"/>
              </a:ext>
            </a:extLst>
          </p:cNvPr>
          <p:cNvCxnSpPr/>
          <p:nvPr/>
        </p:nvCxnSpPr>
        <p:spPr>
          <a:xfrm flipH="1">
            <a:off x="6125035" y="3701745"/>
            <a:ext cx="63633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7AEC6FF-7A6B-6753-59B7-F3F4BD0146A5}"/>
              </a:ext>
            </a:extLst>
          </p:cNvPr>
          <p:cNvCxnSpPr/>
          <p:nvPr/>
        </p:nvCxnSpPr>
        <p:spPr>
          <a:xfrm flipH="1">
            <a:off x="5984844" y="3232104"/>
            <a:ext cx="63633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003CAD8-456C-86F1-967E-5D6A82183717}"/>
              </a:ext>
            </a:extLst>
          </p:cNvPr>
          <p:cNvCxnSpPr/>
          <p:nvPr/>
        </p:nvCxnSpPr>
        <p:spPr>
          <a:xfrm flipH="1">
            <a:off x="5984844" y="2740691"/>
            <a:ext cx="63633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D9106687-30B6-B7F5-6D58-B760FA3B3BF0}"/>
              </a:ext>
            </a:extLst>
          </p:cNvPr>
          <p:cNvSpPr/>
          <p:nvPr/>
        </p:nvSpPr>
        <p:spPr>
          <a:xfrm>
            <a:off x="6902245" y="4870580"/>
            <a:ext cx="636890" cy="43884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D0C48B-0318-5C60-4E14-1032D9FA1AB1}"/>
              </a:ext>
            </a:extLst>
          </p:cNvPr>
          <p:cNvSpPr/>
          <p:nvPr/>
        </p:nvSpPr>
        <p:spPr>
          <a:xfrm>
            <a:off x="6902245" y="4407160"/>
            <a:ext cx="636890" cy="43884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3AE6029-FE4D-2556-7A2F-7009BC994082}"/>
              </a:ext>
            </a:extLst>
          </p:cNvPr>
          <p:cNvSpPr/>
          <p:nvPr/>
        </p:nvSpPr>
        <p:spPr>
          <a:xfrm>
            <a:off x="6937454" y="3977480"/>
            <a:ext cx="636890" cy="43884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09AC532-2307-C9A1-AFAD-C7B4A85B5B3A}"/>
              </a:ext>
            </a:extLst>
          </p:cNvPr>
          <p:cNvSpPr/>
          <p:nvPr/>
        </p:nvSpPr>
        <p:spPr>
          <a:xfrm>
            <a:off x="6937454" y="3482325"/>
            <a:ext cx="636890" cy="43884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F372B75-D974-992A-F789-5555EB60D1D7}"/>
              </a:ext>
            </a:extLst>
          </p:cNvPr>
          <p:cNvSpPr/>
          <p:nvPr/>
        </p:nvSpPr>
        <p:spPr>
          <a:xfrm>
            <a:off x="6906145" y="3028065"/>
            <a:ext cx="636890" cy="43884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A97638F-A17E-2FE9-BFC5-C11F17ACE9C8}"/>
              </a:ext>
            </a:extLst>
          </p:cNvPr>
          <p:cNvSpPr/>
          <p:nvPr/>
        </p:nvSpPr>
        <p:spPr>
          <a:xfrm>
            <a:off x="6945581" y="2593805"/>
            <a:ext cx="636890" cy="43884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219C9B-5E9A-1D3E-B892-E18763C849C7}"/>
              </a:ext>
            </a:extLst>
          </p:cNvPr>
          <p:cNvSpPr txBox="1"/>
          <p:nvPr/>
        </p:nvSpPr>
        <p:spPr>
          <a:xfrm>
            <a:off x="179945" y="2854614"/>
            <a:ext cx="39939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Diversity Among Levels</a:t>
            </a:r>
          </a:p>
          <a:p>
            <a:endParaRPr lang="en-US" dirty="0"/>
          </a:p>
          <a:p>
            <a:r>
              <a:rPr lang="en-US" dirty="0"/>
              <a:t>Features are strengthen/weaken at each level</a:t>
            </a:r>
          </a:p>
          <a:p>
            <a:endParaRPr lang="en-US" dirty="0"/>
          </a:p>
          <a:p>
            <a:r>
              <a:rPr lang="en-US" dirty="0"/>
              <a:t>What if we combine information from each level into a single forecast?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74A641-EE56-6530-BF20-E81247C8D85D}"/>
              </a:ext>
            </a:extLst>
          </p:cNvPr>
          <p:cNvSpPr txBox="1"/>
          <p:nvPr/>
        </p:nvSpPr>
        <p:spPr>
          <a:xfrm>
            <a:off x="3010220" y="1492117"/>
            <a:ext cx="5949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How to get diverse predictions?</a:t>
            </a:r>
          </a:p>
          <a:p>
            <a:r>
              <a:rPr lang="en-US" dirty="0"/>
              <a:t>Change your viewpoint through Temporal Aggregations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875A1F5-3739-10F2-5ED9-6B0B760F0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933" y="2389847"/>
            <a:ext cx="148590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544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B6865-E6AB-2086-DAF1-6EDBF9D81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Forecast with Temporal Hierarchies?</a:t>
            </a:r>
            <a:endParaRPr lang="nl-B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D4325D-9C54-4E4F-FC8B-BD4EC4262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87" y="1366549"/>
            <a:ext cx="10755226" cy="41249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895F2D-1AD3-771B-E7B0-8B7C0686C6A7}"/>
              </a:ext>
            </a:extLst>
          </p:cNvPr>
          <p:cNvSpPr txBox="1"/>
          <p:nvPr/>
        </p:nvSpPr>
        <p:spPr>
          <a:xfrm>
            <a:off x="70626" y="6366635"/>
            <a:ext cx="113366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Panagiotelis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A.,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Athanasopoulos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G.,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Gamakumara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P.,&amp;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Hyndman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R.J. (2021). Forecast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reconciliation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A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geometric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view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with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new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insights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on bias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correction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International Journal of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Forecasting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37, 343–359.</a:t>
            </a:r>
            <a:endParaRPr lang="nl-BE" sz="8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l-BE" sz="800" b="0" dirty="0">
                <a:effectLst/>
              </a:rPr>
            </a:b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Athanasopoulos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George &amp;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Hyndman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Rob &amp;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Kourentzes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Nikolaos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&amp;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Petropoulos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Fotios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(2017).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Forecasting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with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Temporal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Hierarchies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European Journal of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Operational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Research. 262. 10.1016/j.ejor.2017.02.046. </a:t>
            </a:r>
            <a:endParaRPr lang="nl-BE" sz="800" b="0" dirty="0">
              <a:effectLst/>
            </a:endParaRPr>
          </a:p>
          <a:p>
            <a:br>
              <a:rPr lang="nl-BE" sz="800" b="0" dirty="0">
                <a:effectLst/>
              </a:rPr>
            </a:br>
            <a:endParaRPr lang="nl-BE" sz="800" dirty="0"/>
          </a:p>
        </p:txBody>
      </p:sp>
    </p:spTree>
    <p:extLst>
      <p:ext uri="{BB962C8B-B14F-4D97-AF65-F5344CB8AC3E}">
        <p14:creationId xmlns:p14="http://schemas.microsoft.com/office/powerpoint/2010/main" val="3279351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B6865-E6AB-2086-DAF1-6EDBF9D81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Forecast with Temporal Hierarchies?</a:t>
            </a:r>
            <a:endParaRPr lang="nl-B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3ABE13-331C-5E6B-5848-7DF68E0F0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8" y="1299865"/>
            <a:ext cx="10659963" cy="42582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2D7D14-E2C9-8C97-4A1D-7BD3ADC53C65}"/>
              </a:ext>
            </a:extLst>
          </p:cNvPr>
          <p:cNvSpPr txBox="1"/>
          <p:nvPr/>
        </p:nvSpPr>
        <p:spPr>
          <a:xfrm>
            <a:off x="70626" y="6366635"/>
            <a:ext cx="113366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Panagiotelis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A.,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Athanasopoulos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G.,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Gamakumara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P.,&amp;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Hyndman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R.J. (2021). Forecast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reconciliation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A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geometric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view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with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new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insights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on bias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correction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International Journal of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Forecasting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37, 343–359.</a:t>
            </a:r>
            <a:endParaRPr lang="nl-BE" sz="8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l-BE" sz="800" b="0" dirty="0">
                <a:effectLst/>
              </a:rPr>
            </a:b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Athanasopoulos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George &amp;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Hyndman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Rob &amp;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Kourentzes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Nikolaos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&amp;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Petropoulos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Fotios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(2017).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Forecasting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with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Temporal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Hierarchies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European Journal of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Operational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Research. 262. 10.1016/j.ejor.2017.02.046. </a:t>
            </a:r>
            <a:endParaRPr lang="nl-BE" sz="800" b="0" dirty="0">
              <a:effectLst/>
            </a:endParaRPr>
          </a:p>
          <a:p>
            <a:br>
              <a:rPr lang="nl-BE" sz="800" b="0" dirty="0">
                <a:effectLst/>
              </a:rPr>
            </a:br>
            <a:endParaRPr lang="nl-BE" sz="800" dirty="0"/>
          </a:p>
        </p:txBody>
      </p:sp>
    </p:spTree>
    <p:extLst>
      <p:ext uri="{BB962C8B-B14F-4D97-AF65-F5344CB8AC3E}">
        <p14:creationId xmlns:p14="http://schemas.microsoft.com/office/powerpoint/2010/main" val="773425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B6865-E6AB-2086-DAF1-6EDBF9D81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 G</a:t>
            </a:r>
            <a:endParaRPr lang="nl-B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4A54BA-F610-10A0-FA13-CCB06CC3D0D9}"/>
              </a:ext>
            </a:extLst>
          </p:cNvPr>
          <p:cNvSpPr txBox="1"/>
          <p:nvPr/>
        </p:nvSpPr>
        <p:spPr>
          <a:xfrm>
            <a:off x="381574" y="1563329"/>
            <a:ext cx="107288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Analytical Methods: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Wh</a:t>
            </a:r>
            <a:r>
              <a:rPr lang="en-US" dirty="0"/>
              <a:t> is the positive definite covariance matrix of base forecast errors.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Problem: </a:t>
            </a:r>
            <a:r>
              <a:rPr lang="en-US" dirty="0"/>
              <a:t>Estimating  </a:t>
            </a:r>
            <a:r>
              <a:rPr lang="en-US" dirty="0" err="1"/>
              <a:t>Wh</a:t>
            </a:r>
            <a:r>
              <a:rPr lang="en-US" dirty="0"/>
              <a:t> in </a:t>
            </a:r>
            <a:r>
              <a:rPr lang="en-US" dirty="0" err="1"/>
              <a:t>practise</a:t>
            </a:r>
            <a:r>
              <a:rPr lang="en-US" dirty="0"/>
              <a:t> is very challenging.</a:t>
            </a:r>
          </a:p>
          <a:p>
            <a:r>
              <a:rPr lang="en-US" dirty="0">
                <a:solidFill>
                  <a:srgbClr val="FF0000"/>
                </a:solidFill>
              </a:rPr>
              <a:t>Solution: </a:t>
            </a:r>
            <a:r>
              <a:rPr lang="en-US" dirty="0"/>
              <a:t>Again, avoid the problem and rely on approximations</a:t>
            </a:r>
          </a:p>
          <a:p>
            <a:endParaRPr lang="en-US" dirty="0"/>
          </a:p>
          <a:p>
            <a:r>
              <a:rPr lang="en-US" dirty="0"/>
              <a:t>Two diagonal estimators which will be useful later:</a:t>
            </a:r>
          </a:p>
          <a:p>
            <a:r>
              <a:rPr lang="en-US" dirty="0">
                <a:solidFill>
                  <a:srgbClr val="FF0000"/>
                </a:solidFill>
              </a:rPr>
              <a:t>Structural Scaling: </a:t>
            </a:r>
            <a:r>
              <a:rPr lang="en-US" dirty="0"/>
              <a:t>A diagonal matrix containing the number of errors contributing to each level.</a:t>
            </a:r>
          </a:p>
          <a:p>
            <a:r>
              <a:rPr lang="en-US" dirty="0">
                <a:solidFill>
                  <a:srgbClr val="FF0000"/>
                </a:solidFill>
              </a:rPr>
              <a:t>Variance Scaling: </a:t>
            </a:r>
            <a:r>
              <a:rPr lang="en-US" dirty="0"/>
              <a:t>A diagonal matrix with the in-sample one-step-ahead error variance of each level.</a:t>
            </a:r>
          </a:p>
          <a:p>
            <a:endParaRPr lang="nl-BE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83681CB-EEF7-536E-85E1-34BCA703D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813" y="1495582"/>
            <a:ext cx="23622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938021-6AE9-2667-3EB5-965C1326D076}"/>
              </a:ext>
            </a:extLst>
          </p:cNvPr>
          <p:cNvCxnSpPr/>
          <p:nvPr/>
        </p:nvCxnSpPr>
        <p:spPr>
          <a:xfrm>
            <a:off x="2517058" y="1747994"/>
            <a:ext cx="62926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0639FD4-9FC0-C0C7-5A61-0630A81B6619}"/>
              </a:ext>
            </a:extLst>
          </p:cNvPr>
          <p:cNvSpPr txBox="1"/>
          <p:nvPr/>
        </p:nvSpPr>
        <p:spPr>
          <a:xfrm>
            <a:off x="0" y="6338334"/>
            <a:ext cx="112993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Shanika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L.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Wickramasuriya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George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Athanasopoulos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&amp; Rob J.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Hyndman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(2019)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Optimal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Forecast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Reconciliation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Hierarchical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and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Grouped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Time Series Through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Trace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Minimization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Journal of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American Statistical Association, 114:526, 804-819</a:t>
            </a:r>
            <a:endParaRPr lang="nl-BE" sz="8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l-BE" sz="800" b="0" dirty="0">
                <a:effectLst/>
              </a:rPr>
            </a:b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Athanasopoulos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George &amp;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Hyndman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Rob &amp;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Kourentzes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Nikolaos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&amp;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Petropoulos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Fotios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(2017).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Forecasting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with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Temporal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Hierarchies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European Journal of </a:t>
            </a:r>
            <a:r>
              <a:rPr lang="nl-BE" sz="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Operational</a:t>
            </a:r>
            <a:r>
              <a:rPr lang="nl-BE" sz="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Research. 262. 10.1016/j.ejor.2017.02.046</a:t>
            </a:r>
            <a:endParaRPr lang="nl-BE" sz="800" b="0" dirty="0">
              <a:effectLst/>
            </a:endParaRPr>
          </a:p>
          <a:p>
            <a:br>
              <a:rPr lang="nl-BE" sz="800" b="0" dirty="0">
                <a:effectLst/>
              </a:rPr>
            </a:br>
            <a:endParaRPr lang="nl-BE" sz="800" dirty="0"/>
          </a:p>
        </p:txBody>
      </p:sp>
    </p:spTree>
    <p:extLst>
      <p:ext uri="{BB962C8B-B14F-4D97-AF65-F5344CB8AC3E}">
        <p14:creationId xmlns:p14="http://schemas.microsoft.com/office/powerpoint/2010/main" val="2277528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2CFBF-2748-497F-EF07-53279B3AA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 G</a:t>
            </a:r>
            <a:endParaRPr lang="nl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57823F-D844-6A9B-A804-E08C1BE75ACA}"/>
              </a:ext>
            </a:extLst>
          </p:cNvPr>
          <p:cNvSpPr txBox="1"/>
          <p:nvPr/>
        </p:nvSpPr>
        <p:spPr>
          <a:xfrm>
            <a:off x="381574" y="1492898"/>
            <a:ext cx="114776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>
                <a:solidFill>
                  <a:srgbClr val="FF0000"/>
                </a:solidFill>
              </a:rPr>
              <a:t>Approximate</a:t>
            </a:r>
            <a:r>
              <a:rPr lang="nl-BE" dirty="0">
                <a:solidFill>
                  <a:srgbClr val="FF0000"/>
                </a:solidFill>
              </a:rPr>
              <a:t> G </a:t>
            </a:r>
            <a:r>
              <a:rPr lang="nl-BE" dirty="0" err="1">
                <a:solidFill>
                  <a:srgbClr val="FF0000"/>
                </a:solidFill>
              </a:rPr>
              <a:t>with</a:t>
            </a:r>
            <a:r>
              <a:rPr lang="nl-BE" dirty="0">
                <a:solidFill>
                  <a:srgbClr val="FF0000"/>
                </a:solidFill>
              </a:rPr>
              <a:t> </a:t>
            </a:r>
            <a:r>
              <a:rPr lang="nl-BE" dirty="0" err="1">
                <a:solidFill>
                  <a:srgbClr val="FF0000"/>
                </a:solidFill>
              </a:rPr>
              <a:t>Temporal</a:t>
            </a:r>
            <a:r>
              <a:rPr lang="nl-BE" dirty="0">
                <a:solidFill>
                  <a:srgbClr val="FF0000"/>
                </a:solidFill>
              </a:rPr>
              <a:t> </a:t>
            </a:r>
            <a:r>
              <a:rPr lang="nl-BE" dirty="0" err="1">
                <a:solidFill>
                  <a:srgbClr val="FF0000"/>
                </a:solidFill>
              </a:rPr>
              <a:t>Hierarchy</a:t>
            </a:r>
            <a:r>
              <a:rPr lang="nl-BE" dirty="0">
                <a:solidFill>
                  <a:srgbClr val="FF0000"/>
                </a:solidFill>
              </a:rPr>
              <a:t> </a:t>
            </a:r>
            <a:r>
              <a:rPr lang="nl-BE" dirty="0" err="1">
                <a:solidFill>
                  <a:srgbClr val="FF0000"/>
                </a:solidFill>
              </a:rPr>
              <a:t>Neural</a:t>
            </a:r>
            <a:r>
              <a:rPr lang="nl-BE" dirty="0">
                <a:solidFill>
                  <a:srgbClr val="FF0000"/>
                </a:solidFill>
              </a:rPr>
              <a:t> Network (</a:t>
            </a:r>
            <a:r>
              <a:rPr lang="nl-BE" dirty="0" err="1">
                <a:solidFill>
                  <a:srgbClr val="FF0000"/>
                </a:solidFill>
              </a:rPr>
              <a:t>THiNN</a:t>
            </a:r>
            <a:r>
              <a:rPr lang="nl-BE" dirty="0">
                <a:solidFill>
                  <a:srgbClr val="FF0000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/>
              <a:t>NNs</a:t>
            </a:r>
            <a:r>
              <a:rPr lang="nl-BE" dirty="0"/>
              <a:t>: Non-</a:t>
            </a:r>
            <a:r>
              <a:rPr lang="nl-BE" dirty="0" err="1"/>
              <a:t>Linear</a:t>
            </a:r>
            <a:r>
              <a:rPr lang="nl-BE" dirty="0"/>
              <a:t> </a:t>
            </a:r>
            <a:r>
              <a:rPr lang="nl-BE" dirty="0" err="1"/>
              <a:t>function</a:t>
            </a:r>
            <a:r>
              <a:rPr lang="nl-BE" dirty="0"/>
              <a:t> </a:t>
            </a:r>
            <a:r>
              <a:rPr lang="nl-BE" dirty="0" err="1"/>
              <a:t>approximators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success</a:t>
            </a:r>
            <a:r>
              <a:rPr lang="nl-BE" dirty="0"/>
              <a:t> in </a:t>
            </a:r>
            <a:r>
              <a:rPr lang="nl-BE" dirty="0" err="1"/>
              <a:t>numerous</a:t>
            </a:r>
            <a:r>
              <a:rPr lang="nl-BE" dirty="0"/>
              <a:t> </a:t>
            </a:r>
            <a:r>
              <a:rPr lang="nl-BE" dirty="0" err="1"/>
              <a:t>tasks</a:t>
            </a:r>
            <a:endParaRPr lang="nl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Relax </a:t>
            </a:r>
            <a:r>
              <a:rPr lang="nl-BE" dirty="0" err="1"/>
              <a:t>classical</a:t>
            </a:r>
            <a:r>
              <a:rPr lang="nl-BE" dirty="0"/>
              <a:t> </a:t>
            </a:r>
            <a:r>
              <a:rPr lang="nl-BE" dirty="0" err="1"/>
              <a:t>restrictions</a:t>
            </a:r>
            <a:endParaRPr lang="nl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/>
              <a:t>Preference</a:t>
            </a:r>
            <a:r>
              <a:rPr lang="nl-BE" dirty="0"/>
              <a:t> over </a:t>
            </a:r>
            <a:r>
              <a:rPr lang="nl-BE" dirty="0" err="1"/>
              <a:t>classical</a:t>
            </a:r>
            <a:r>
              <a:rPr lang="nl-BE" dirty="0"/>
              <a:t> ML (</a:t>
            </a:r>
            <a:r>
              <a:rPr lang="nl-BE" dirty="0" err="1"/>
              <a:t>Gradient</a:t>
            </a:r>
            <a:r>
              <a:rPr lang="nl-BE" dirty="0"/>
              <a:t> </a:t>
            </a:r>
            <a:r>
              <a:rPr lang="nl-BE" dirty="0" err="1"/>
              <a:t>Boosted</a:t>
            </a:r>
            <a:r>
              <a:rPr lang="nl-BE" dirty="0"/>
              <a:t> </a:t>
            </a:r>
            <a:r>
              <a:rPr lang="nl-BE" dirty="0" err="1"/>
              <a:t>Decision</a:t>
            </a:r>
            <a:r>
              <a:rPr lang="nl-BE" dirty="0"/>
              <a:t> Trees) </a:t>
            </a:r>
            <a:r>
              <a:rPr lang="nl-BE" dirty="0" err="1"/>
              <a:t>due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architectural</a:t>
            </a:r>
            <a:r>
              <a:rPr lang="nl-BE" dirty="0"/>
              <a:t> </a:t>
            </a:r>
            <a:r>
              <a:rPr lang="nl-BE" dirty="0" err="1"/>
              <a:t>freedom</a:t>
            </a:r>
            <a:r>
              <a:rPr lang="nl-BE" dirty="0"/>
              <a:t>.</a:t>
            </a:r>
          </a:p>
          <a:p>
            <a:endParaRPr lang="nl-B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8D735A-536B-97A2-49A8-7E0A2C03F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92" y="2731884"/>
            <a:ext cx="11431595" cy="33723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4075402-4C5B-8D59-DF11-C2647E6F2945}"/>
              </a:ext>
            </a:extLst>
          </p:cNvPr>
          <p:cNvSpPr txBox="1"/>
          <p:nvPr/>
        </p:nvSpPr>
        <p:spPr>
          <a:xfrm>
            <a:off x="446889" y="6343270"/>
            <a:ext cx="959751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l-BE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Theodosiou, Filotas &amp; </a:t>
            </a:r>
            <a:r>
              <a:rPr lang="nl-BE" sz="11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Kourentzes</a:t>
            </a:r>
            <a:r>
              <a:rPr lang="nl-BE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nl-BE" sz="11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Nikolas</a:t>
            </a:r>
            <a:r>
              <a:rPr lang="nl-BE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(2021) </a:t>
            </a:r>
            <a:r>
              <a:rPr lang="nl-BE" sz="11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Forecasting</a:t>
            </a:r>
            <a:r>
              <a:rPr lang="nl-BE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11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with</a:t>
            </a:r>
            <a:r>
              <a:rPr lang="nl-BE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11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Deep</a:t>
            </a:r>
            <a:r>
              <a:rPr lang="nl-BE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11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Temporal</a:t>
            </a:r>
            <a:r>
              <a:rPr lang="nl-BE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11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Hierarchies</a:t>
            </a:r>
            <a:r>
              <a:rPr lang="nl-BE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SSRN </a:t>
            </a:r>
            <a:r>
              <a:rPr lang="nl-BE" sz="11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Scholarly</a:t>
            </a:r>
            <a:r>
              <a:rPr lang="nl-BE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Paper ID 3918315. </a:t>
            </a:r>
            <a:r>
              <a:rPr lang="nl-BE" sz="11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Social</a:t>
            </a:r>
            <a:r>
              <a:rPr lang="nl-BE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nl-BE" sz="11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Science</a:t>
            </a:r>
            <a:r>
              <a:rPr lang="nl-BE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Research</a:t>
            </a:r>
            <a:endParaRPr lang="nl-BE" sz="1100" b="0" dirty="0">
              <a:effectLst/>
            </a:endParaRPr>
          </a:p>
          <a:p>
            <a:br>
              <a:rPr lang="nl-BE" sz="1100" dirty="0"/>
            </a:br>
            <a:endParaRPr lang="nl-BE" sz="1100" dirty="0"/>
          </a:p>
        </p:txBody>
      </p:sp>
    </p:spTree>
    <p:extLst>
      <p:ext uri="{BB962C8B-B14F-4D97-AF65-F5344CB8AC3E}">
        <p14:creationId xmlns:p14="http://schemas.microsoft.com/office/powerpoint/2010/main" val="812226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EB92E-2357-02D8-5C07-238D1D610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 up!</a:t>
            </a:r>
            <a:endParaRPr lang="nl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2537D4-063E-03EF-CAB7-7026E36BDCBA}"/>
              </a:ext>
            </a:extLst>
          </p:cNvPr>
          <p:cNvSpPr txBox="1"/>
          <p:nvPr/>
        </p:nvSpPr>
        <p:spPr>
          <a:xfrm>
            <a:off x="381574" y="2151727"/>
            <a:ext cx="107311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need to find a way to deal with model selection!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Forecast combinations </a:t>
            </a:r>
            <a:r>
              <a:rPr lang="en-US" sz="2000" dirty="0"/>
              <a:t>is the go-to in the forecasting world!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 use different viewpoints to produce different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THieF’s</a:t>
            </a:r>
            <a:r>
              <a:rPr lang="en-US" sz="2000" dirty="0"/>
              <a:t> success is based on </a:t>
            </a:r>
            <a:r>
              <a:rPr lang="en-US" sz="2000" dirty="0">
                <a:solidFill>
                  <a:srgbClr val="FF0000"/>
                </a:solidFill>
              </a:rPr>
              <a:t>combining diverse information</a:t>
            </a:r>
          </a:p>
          <a:p>
            <a:endParaRPr lang="en-US" sz="2000" dirty="0"/>
          </a:p>
          <a:p>
            <a:r>
              <a:rPr lang="en-US" sz="2000" dirty="0"/>
              <a:t>Reconciliation is a very “hot” field in forecasting!!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 talked about analytical methods!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 talked about Neural Network methods!</a:t>
            </a:r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1176436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00C92-426F-DAC4-B048-CB40826B3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7505" y="778544"/>
            <a:ext cx="9075175" cy="2387595"/>
          </a:xfrm>
        </p:spPr>
        <p:txBody>
          <a:bodyPr/>
          <a:lstStyle/>
          <a:p>
            <a:r>
              <a:rPr lang="en-US" dirty="0"/>
              <a:t>The end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nl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A76BE6-200E-A8DB-AA5E-3A25BFCE27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9388" y="3691861"/>
            <a:ext cx="7033726" cy="1020098"/>
          </a:xfrm>
        </p:spPr>
        <p:txBody>
          <a:bodyPr>
            <a:normAutofit/>
          </a:bodyPr>
          <a:lstStyle/>
          <a:p>
            <a:r>
              <a:rPr lang="en-US" sz="4400" dirty="0"/>
              <a:t>Questions?</a:t>
            </a:r>
            <a:endParaRPr lang="nl-BE" sz="4400" dirty="0"/>
          </a:p>
        </p:txBody>
      </p:sp>
      <p:grpSp>
        <p:nvGrpSpPr>
          <p:cNvPr id="4" name="Google Shape;2576;p48">
            <a:extLst>
              <a:ext uri="{FF2B5EF4-FFF2-40B4-BE49-F238E27FC236}">
                <a16:creationId xmlns:a16="http://schemas.microsoft.com/office/drawing/2014/main" id="{38CACAB7-F4AE-F0FC-D3B0-40C7BB81D742}"/>
              </a:ext>
            </a:extLst>
          </p:cNvPr>
          <p:cNvGrpSpPr/>
          <p:nvPr/>
        </p:nvGrpSpPr>
        <p:grpSpPr>
          <a:xfrm>
            <a:off x="9703835" y="5607700"/>
            <a:ext cx="1847461" cy="802432"/>
            <a:chOff x="-1597345" y="233060"/>
            <a:chExt cx="9980362" cy="3571176"/>
          </a:xfrm>
        </p:grpSpPr>
        <p:sp>
          <p:nvSpPr>
            <p:cNvPr id="5" name="Google Shape;2577;p48">
              <a:extLst>
                <a:ext uri="{FF2B5EF4-FFF2-40B4-BE49-F238E27FC236}">
                  <a16:creationId xmlns:a16="http://schemas.microsoft.com/office/drawing/2014/main" id="{E0A05AA3-941C-1149-DD1A-8586C956C3CA}"/>
                </a:ext>
              </a:extLst>
            </p:cNvPr>
            <p:cNvSpPr/>
            <p:nvPr/>
          </p:nvSpPr>
          <p:spPr>
            <a:xfrm rot="10800000" flipH="1">
              <a:off x="-1597345" y="1616463"/>
              <a:ext cx="2376671" cy="2156850"/>
            </a:xfrm>
            <a:custGeom>
              <a:avLst/>
              <a:gdLst/>
              <a:ahLst/>
              <a:cxnLst/>
              <a:rect l="l" t="t" r="r" b="b"/>
              <a:pathLst>
                <a:path w="2376671" h="2156850" extrusionOk="0">
                  <a:moveTo>
                    <a:pt x="1664335" y="2157309"/>
                  </a:moveTo>
                  <a:lnTo>
                    <a:pt x="1190567" y="618909"/>
                  </a:lnTo>
                  <a:lnTo>
                    <a:pt x="716799" y="2157309"/>
                  </a:lnTo>
                  <a:lnTo>
                    <a:pt x="274" y="2157309"/>
                  </a:lnTo>
                  <a:lnTo>
                    <a:pt x="775544" y="469"/>
                  </a:lnTo>
                  <a:lnTo>
                    <a:pt x="1601686" y="459"/>
                  </a:lnTo>
                  <a:lnTo>
                    <a:pt x="2376945" y="215730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" name="Google Shape;2578;p48">
              <a:extLst>
                <a:ext uri="{FF2B5EF4-FFF2-40B4-BE49-F238E27FC236}">
                  <a16:creationId xmlns:a16="http://schemas.microsoft.com/office/drawing/2014/main" id="{931F03BC-521B-D9CB-541B-BEB39B362C6A}"/>
                </a:ext>
              </a:extLst>
            </p:cNvPr>
            <p:cNvSpPr/>
            <p:nvPr/>
          </p:nvSpPr>
          <p:spPr>
            <a:xfrm rot="10800000" flipH="1">
              <a:off x="943753" y="1616470"/>
              <a:ext cx="669528" cy="2156859"/>
            </a:xfrm>
            <a:custGeom>
              <a:avLst/>
              <a:gdLst/>
              <a:ahLst/>
              <a:cxnLst/>
              <a:rect l="l" t="t" r="r" b="b"/>
              <a:pathLst>
                <a:path w="669528" h="2156859" extrusionOk="0">
                  <a:moveTo>
                    <a:pt x="669528" y="140"/>
                  </a:moveTo>
                  <a:lnTo>
                    <a:pt x="0" y="140"/>
                  </a:lnTo>
                  <a:lnTo>
                    <a:pt x="0" y="2157000"/>
                  </a:lnTo>
                  <a:lnTo>
                    <a:pt x="669528" y="215700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" name="Google Shape;2579;p48">
              <a:extLst>
                <a:ext uri="{FF2B5EF4-FFF2-40B4-BE49-F238E27FC236}">
                  <a16:creationId xmlns:a16="http://schemas.microsoft.com/office/drawing/2014/main" id="{74B5EFC4-6363-4B16-54D0-EECB0182D5ED}"/>
                </a:ext>
              </a:extLst>
            </p:cNvPr>
            <p:cNvSpPr/>
            <p:nvPr/>
          </p:nvSpPr>
          <p:spPr>
            <a:xfrm rot="10800000" flipH="1">
              <a:off x="1773807" y="1616468"/>
              <a:ext cx="2376670" cy="2156860"/>
            </a:xfrm>
            <a:custGeom>
              <a:avLst/>
              <a:gdLst/>
              <a:ahLst/>
              <a:cxnLst/>
              <a:rect l="l" t="t" r="r" b="b"/>
              <a:pathLst>
                <a:path w="2376670" h="2156860" extrusionOk="0">
                  <a:moveTo>
                    <a:pt x="1190854" y="618757"/>
                  </a:moveTo>
                  <a:lnTo>
                    <a:pt x="1664622" y="2157167"/>
                  </a:lnTo>
                  <a:lnTo>
                    <a:pt x="2377232" y="2157167"/>
                  </a:lnTo>
                  <a:lnTo>
                    <a:pt x="1601972" y="307"/>
                  </a:lnTo>
                  <a:lnTo>
                    <a:pt x="775820" y="307"/>
                  </a:lnTo>
                  <a:lnTo>
                    <a:pt x="560" y="2157167"/>
                  </a:lnTo>
                  <a:lnTo>
                    <a:pt x="717086" y="215716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8" name="Google Shape;2580;p48">
              <a:extLst>
                <a:ext uri="{FF2B5EF4-FFF2-40B4-BE49-F238E27FC236}">
                  <a16:creationId xmlns:a16="http://schemas.microsoft.com/office/drawing/2014/main" id="{C1B0A2D4-8984-92A3-B969-4985A45E8EA0}"/>
                </a:ext>
              </a:extLst>
            </p:cNvPr>
            <p:cNvGrpSpPr/>
            <p:nvPr/>
          </p:nvGrpSpPr>
          <p:grpSpPr>
            <a:xfrm>
              <a:off x="184698" y="233060"/>
              <a:ext cx="8198319" cy="3571176"/>
              <a:chOff x="184698" y="233060"/>
              <a:chExt cx="8198319" cy="3571176"/>
            </a:xfrm>
          </p:grpSpPr>
          <p:sp>
            <p:nvSpPr>
              <p:cNvPr id="9" name="Google Shape;2581;p48">
                <a:extLst>
                  <a:ext uri="{FF2B5EF4-FFF2-40B4-BE49-F238E27FC236}">
                    <a16:creationId xmlns:a16="http://schemas.microsoft.com/office/drawing/2014/main" id="{F13932DD-D780-BB4F-EEEE-972D788C6733}"/>
                  </a:ext>
                </a:extLst>
              </p:cNvPr>
              <p:cNvSpPr/>
              <p:nvPr/>
            </p:nvSpPr>
            <p:spPr>
              <a:xfrm rot="10800000" flipH="1">
                <a:off x="4181769" y="1585525"/>
                <a:ext cx="2192617" cy="2218711"/>
              </a:xfrm>
              <a:custGeom>
                <a:avLst/>
                <a:gdLst/>
                <a:ahLst/>
                <a:cxnLst/>
                <a:rect l="l" t="t" r="r" b="b"/>
                <a:pathLst>
                  <a:path w="2192617" h="2218711" extrusionOk="0">
                    <a:moveTo>
                      <a:pt x="2181767" y="951222"/>
                    </a:moveTo>
                    <a:lnTo>
                      <a:pt x="666509" y="951222"/>
                    </a:lnTo>
                    <a:cubicBezTo>
                      <a:pt x="676920" y="817201"/>
                      <a:pt x="720639" y="714774"/>
                      <a:pt x="797676" y="643920"/>
                    </a:cubicBezTo>
                    <a:cubicBezTo>
                      <a:pt x="874643" y="573026"/>
                      <a:pt x="969275" y="537635"/>
                      <a:pt x="1081543" y="537635"/>
                    </a:cubicBezTo>
                    <a:cubicBezTo>
                      <a:pt x="1248578" y="537635"/>
                      <a:pt x="1364741" y="607203"/>
                      <a:pt x="1430021" y="746347"/>
                    </a:cubicBezTo>
                    <a:lnTo>
                      <a:pt x="2142631" y="746347"/>
                    </a:lnTo>
                    <a:cubicBezTo>
                      <a:pt x="2106045" y="604610"/>
                      <a:pt x="2040158" y="477050"/>
                      <a:pt x="1944878" y="363697"/>
                    </a:cubicBezTo>
                    <a:cubicBezTo>
                      <a:pt x="1849598" y="250262"/>
                      <a:pt x="1730157" y="161354"/>
                      <a:pt x="1586646" y="96961"/>
                    </a:cubicBezTo>
                    <a:cubicBezTo>
                      <a:pt x="1443053" y="32528"/>
                      <a:pt x="1282523" y="337"/>
                      <a:pt x="1105016" y="337"/>
                    </a:cubicBezTo>
                    <a:cubicBezTo>
                      <a:pt x="890973" y="337"/>
                      <a:pt x="700404" y="45398"/>
                      <a:pt x="533368" y="135623"/>
                    </a:cubicBezTo>
                    <a:cubicBezTo>
                      <a:pt x="366302" y="225808"/>
                      <a:pt x="235833" y="354634"/>
                      <a:pt x="141858" y="522162"/>
                    </a:cubicBezTo>
                    <a:cubicBezTo>
                      <a:pt x="47884" y="689640"/>
                      <a:pt x="896" y="885502"/>
                      <a:pt x="896" y="1109697"/>
                    </a:cubicBezTo>
                    <a:cubicBezTo>
                      <a:pt x="896" y="1333892"/>
                      <a:pt x="47206" y="1529683"/>
                      <a:pt x="139865" y="1697232"/>
                    </a:cubicBezTo>
                    <a:cubicBezTo>
                      <a:pt x="232494" y="1864710"/>
                      <a:pt x="362407" y="1993516"/>
                      <a:pt x="529463" y="2083761"/>
                    </a:cubicBezTo>
                    <a:cubicBezTo>
                      <a:pt x="696488" y="2173925"/>
                      <a:pt x="888353" y="2219048"/>
                      <a:pt x="1105016" y="2219048"/>
                    </a:cubicBezTo>
                    <a:cubicBezTo>
                      <a:pt x="1316479" y="2219048"/>
                      <a:pt x="1504418" y="2175201"/>
                      <a:pt x="1668853" y="2087619"/>
                    </a:cubicBezTo>
                    <a:cubicBezTo>
                      <a:pt x="1833298" y="1999997"/>
                      <a:pt x="1961856" y="1875039"/>
                      <a:pt x="2054515" y="1712685"/>
                    </a:cubicBezTo>
                    <a:cubicBezTo>
                      <a:pt x="2147144" y="1550341"/>
                      <a:pt x="2193514" y="1360940"/>
                      <a:pt x="2193514" y="1144471"/>
                    </a:cubicBezTo>
                    <a:cubicBezTo>
                      <a:pt x="2193514" y="1082630"/>
                      <a:pt x="2189608" y="1018186"/>
                      <a:pt x="2181767" y="951222"/>
                    </a:cubicBezTo>
                    <a:moveTo>
                      <a:pt x="1508333" y="1318430"/>
                    </a:moveTo>
                    <a:cubicBezTo>
                      <a:pt x="1508333" y="1431783"/>
                      <a:pt x="1469157" y="1521957"/>
                      <a:pt x="1390845" y="1588993"/>
                    </a:cubicBezTo>
                    <a:cubicBezTo>
                      <a:pt x="1312543" y="1655978"/>
                      <a:pt x="1214663" y="1689496"/>
                      <a:pt x="1097205" y="1689496"/>
                    </a:cubicBezTo>
                    <a:cubicBezTo>
                      <a:pt x="984948" y="1689496"/>
                      <a:pt x="890295" y="1657234"/>
                      <a:pt x="813339" y="1592871"/>
                    </a:cubicBezTo>
                    <a:cubicBezTo>
                      <a:pt x="736312" y="1528418"/>
                      <a:pt x="688647" y="1436917"/>
                      <a:pt x="670424" y="1318430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0" name="Google Shape;2582;p48">
                <a:extLst>
                  <a:ext uri="{FF2B5EF4-FFF2-40B4-BE49-F238E27FC236}">
                    <a16:creationId xmlns:a16="http://schemas.microsoft.com/office/drawing/2014/main" id="{1D7518F6-6705-3320-814A-4A2E9D34D41D}"/>
                  </a:ext>
                </a:extLst>
              </p:cNvPr>
              <p:cNvSpPr/>
              <p:nvPr/>
            </p:nvSpPr>
            <p:spPr>
              <a:xfrm rot="10800000" flipH="1">
                <a:off x="6491878" y="1585525"/>
                <a:ext cx="1891136" cy="2218701"/>
              </a:xfrm>
              <a:custGeom>
                <a:avLst/>
                <a:gdLst/>
                <a:ahLst/>
                <a:cxnLst/>
                <a:rect l="l" t="t" r="r" b="b"/>
                <a:pathLst>
                  <a:path w="1891136" h="2218701" extrusionOk="0">
                    <a:moveTo>
                      <a:pt x="498200" y="96877"/>
                    </a:moveTo>
                    <a:cubicBezTo>
                      <a:pt x="349427" y="161270"/>
                      <a:pt x="231939" y="249560"/>
                      <a:pt x="145815" y="361658"/>
                    </a:cubicBezTo>
                    <a:cubicBezTo>
                      <a:pt x="59662" y="473755"/>
                      <a:pt x="11359" y="599382"/>
                      <a:pt x="958" y="738527"/>
                    </a:cubicBezTo>
                    <a:lnTo>
                      <a:pt x="662635" y="738527"/>
                    </a:lnTo>
                    <a:cubicBezTo>
                      <a:pt x="670486" y="663764"/>
                      <a:pt x="705717" y="603240"/>
                      <a:pt x="768366" y="556852"/>
                    </a:cubicBezTo>
                    <a:cubicBezTo>
                      <a:pt x="831006" y="510463"/>
                      <a:pt x="907972" y="487274"/>
                      <a:pt x="999387" y="487274"/>
                    </a:cubicBezTo>
                    <a:cubicBezTo>
                      <a:pt x="1082879" y="487274"/>
                      <a:pt x="1147492" y="503344"/>
                      <a:pt x="1193194" y="535607"/>
                    </a:cubicBezTo>
                    <a:cubicBezTo>
                      <a:pt x="1238836" y="567788"/>
                      <a:pt x="1261702" y="609640"/>
                      <a:pt x="1261702" y="661233"/>
                    </a:cubicBezTo>
                    <a:cubicBezTo>
                      <a:pt x="1261702" y="723074"/>
                      <a:pt x="1229032" y="768794"/>
                      <a:pt x="1163832" y="798433"/>
                    </a:cubicBezTo>
                    <a:cubicBezTo>
                      <a:pt x="1098552" y="828022"/>
                      <a:pt x="992810" y="860892"/>
                      <a:pt x="846678" y="897012"/>
                    </a:cubicBezTo>
                    <a:cubicBezTo>
                      <a:pt x="690054" y="933072"/>
                      <a:pt x="559504" y="971056"/>
                      <a:pt x="455118" y="1011024"/>
                    </a:cubicBezTo>
                    <a:cubicBezTo>
                      <a:pt x="350712" y="1050962"/>
                      <a:pt x="260643" y="1114068"/>
                      <a:pt x="184961" y="1200445"/>
                    </a:cubicBezTo>
                    <a:cubicBezTo>
                      <a:pt x="109239" y="1286741"/>
                      <a:pt x="71419" y="1403375"/>
                      <a:pt x="71419" y="1550236"/>
                    </a:cubicBezTo>
                    <a:cubicBezTo>
                      <a:pt x="71419" y="1673939"/>
                      <a:pt x="105971" y="1786634"/>
                      <a:pt x="175198" y="1888473"/>
                    </a:cubicBezTo>
                    <a:cubicBezTo>
                      <a:pt x="244303" y="1990232"/>
                      <a:pt x="346128" y="2070736"/>
                      <a:pt x="480584" y="2130035"/>
                    </a:cubicBezTo>
                    <a:cubicBezTo>
                      <a:pt x="615020" y="2189294"/>
                      <a:pt x="774872" y="2218953"/>
                      <a:pt x="960211" y="2218953"/>
                    </a:cubicBezTo>
                    <a:cubicBezTo>
                      <a:pt x="1234323" y="2218953"/>
                      <a:pt x="1450258" y="2151908"/>
                      <a:pt x="1608218" y="2017947"/>
                    </a:cubicBezTo>
                    <a:cubicBezTo>
                      <a:pt x="1766117" y="1883927"/>
                      <a:pt x="1856864" y="1706120"/>
                      <a:pt x="1880337" y="1484537"/>
                    </a:cubicBezTo>
                    <a:lnTo>
                      <a:pt x="1261702" y="1484537"/>
                    </a:lnTo>
                    <a:cubicBezTo>
                      <a:pt x="1251271" y="1559249"/>
                      <a:pt x="1217983" y="1618497"/>
                      <a:pt x="1161869" y="1662354"/>
                    </a:cubicBezTo>
                    <a:cubicBezTo>
                      <a:pt x="1105715" y="1706120"/>
                      <a:pt x="1031997" y="1728043"/>
                      <a:pt x="940653" y="1728043"/>
                    </a:cubicBezTo>
                    <a:cubicBezTo>
                      <a:pt x="862341" y="1728043"/>
                      <a:pt x="802241" y="1713208"/>
                      <a:pt x="760545" y="1683599"/>
                    </a:cubicBezTo>
                    <a:cubicBezTo>
                      <a:pt x="718748" y="1653959"/>
                      <a:pt x="697906" y="1613363"/>
                      <a:pt x="697906" y="1561851"/>
                    </a:cubicBezTo>
                    <a:cubicBezTo>
                      <a:pt x="697906" y="1500000"/>
                      <a:pt x="731173" y="1453622"/>
                      <a:pt x="797738" y="1422696"/>
                    </a:cubicBezTo>
                    <a:cubicBezTo>
                      <a:pt x="864294" y="1391771"/>
                      <a:pt x="968062" y="1360845"/>
                      <a:pt x="1109024" y="1329920"/>
                    </a:cubicBezTo>
                    <a:cubicBezTo>
                      <a:pt x="1270828" y="1288675"/>
                      <a:pt x="1402654" y="1248089"/>
                      <a:pt x="1504480" y="1208172"/>
                    </a:cubicBezTo>
                    <a:cubicBezTo>
                      <a:pt x="1606265" y="1168193"/>
                      <a:pt x="1695656" y="1103800"/>
                      <a:pt x="1772694" y="1014902"/>
                    </a:cubicBezTo>
                    <a:cubicBezTo>
                      <a:pt x="1849660" y="925994"/>
                      <a:pt x="1889464" y="806788"/>
                      <a:pt x="1892094" y="657344"/>
                    </a:cubicBezTo>
                    <a:cubicBezTo>
                      <a:pt x="1892094" y="531070"/>
                      <a:pt x="1856186" y="418314"/>
                      <a:pt x="1784410" y="319148"/>
                    </a:cubicBezTo>
                    <a:cubicBezTo>
                      <a:pt x="1712604" y="219901"/>
                      <a:pt x="1609503" y="141939"/>
                      <a:pt x="1475118" y="85282"/>
                    </a:cubicBezTo>
                    <a:cubicBezTo>
                      <a:pt x="1340611" y="28626"/>
                      <a:pt x="1184705" y="252"/>
                      <a:pt x="1007198" y="252"/>
                    </a:cubicBezTo>
                    <a:cubicBezTo>
                      <a:pt x="816628" y="252"/>
                      <a:pt x="646972" y="32433"/>
                      <a:pt x="498200" y="96877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1" name="Google Shape;2583;p48">
                <a:extLst>
                  <a:ext uri="{FF2B5EF4-FFF2-40B4-BE49-F238E27FC236}">
                    <a16:creationId xmlns:a16="http://schemas.microsoft.com/office/drawing/2014/main" id="{11875698-53C3-AC8F-DFAE-472A715CBD00}"/>
                  </a:ext>
                </a:extLst>
              </p:cNvPr>
              <p:cNvSpPr/>
              <p:nvPr/>
            </p:nvSpPr>
            <p:spPr>
              <a:xfrm rot="10800000" flipH="1">
                <a:off x="2964500" y="341269"/>
                <a:ext cx="50744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40" h="711794" extrusionOk="0">
                    <a:moveTo>
                      <a:pt x="408097" y="514300"/>
                    </a:moveTo>
                    <a:cubicBezTo>
                      <a:pt x="439472" y="496650"/>
                      <a:pt x="463978" y="470687"/>
                      <a:pt x="481613" y="436389"/>
                    </a:cubicBezTo>
                    <a:cubicBezTo>
                      <a:pt x="499238" y="402071"/>
                      <a:pt x="508041" y="360878"/>
                      <a:pt x="508041" y="312788"/>
                    </a:cubicBezTo>
                    <a:lnTo>
                      <a:pt x="508041" y="171"/>
                    </a:lnTo>
                    <a:lnTo>
                      <a:pt x="373494" y="171"/>
                    </a:lnTo>
                    <a:lnTo>
                      <a:pt x="373494" y="294510"/>
                    </a:lnTo>
                    <a:cubicBezTo>
                      <a:pt x="373494" y="336828"/>
                      <a:pt x="362921" y="369363"/>
                      <a:pt x="341774" y="392137"/>
                    </a:cubicBezTo>
                    <a:cubicBezTo>
                      <a:pt x="320638" y="414891"/>
                      <a:pt x="291802" y="426283"/>
                      <a:pt x="255277" y="426283"/>
                    </a:cubicBezTo>
                    <a:cubicBezTo>
                      <a:pt x="218114" y="426283"/>
                      <a:pt x="188803" y="414891"/>
                      <a:pt x="167343" y="392137"/>
                    </a:cubicBezTo>
                    <a:cubicBezTo>
                      <a:pt x="145863" y="369363"/>
                      <a:pt x="135148" y="336828"/>
                      <a:pt x="135148" y="294510"/>
                    </a:cubicBezTo>
                    <a:lnTo>
                      <a:pt x="135148" y="171"/>
                    </a:lnTo>
                    <a:lnTo>
                      <a:pt x="601" y="171"/>
                    </a:lnTo>
                    <a:lnTo>
                      <a:pt x="601" y="711965"/>
                    </a:lnTo>
                    <a:lnTo>
                      <a:pt x="135148" y="711965"/>
                    </a:lnTo>
                    <a:lnTo>
                      <a:pt x="135148" y="466687"/>
                    </a:lnTo>
                    <a:cubicBezTo>
                      <a:pt x="152439" y="489775"/>
                      <a:pt x="175508" y="507880"/>
                      <a:pt x="204344" y="521024"/>
                    </a:cubicBezTo>
                    <a:cubicBezTo>
                      <a:pt x="233170" y="534168"/>
                      <a:pt x="265203" y="540750"/>
                      <a:pt x="300443" y="540750"/>
                    </a:cubicBezTo>
                    <a:cubicBezTo>
                      <a:pt x="340813" y="540750"/>
                      <a:pt x="376691" y="531920"/>
                      <a:pt x="408097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" name="Google Shape;2584;p48">
                <a:extLst>
                  <a:ext uri="{FF2B5EF4-FFF2-40B4-BE49-F238E27FC236}">
                    <a16:creationId xmlns:a16="http://schemas.microsoft.com/office/drawing/2014/main" id="{F67F214C-3393-A056-A629-B0975728AFEB}"/>
                  </a:ext>
                </a:extLst>
              </p:cNvPr>
              <p:cNvSpPr/>
              <p:nvPr/>
            </p:nvSpPr>
            <p:spPr>
              <a:xfrm rot="10800000" flipH="1">
                <a:off x="3546906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437" y="135295"/>
                    </a:moveTo>
                    <a:cubicBezTo>
                      <a:pt x="360887" y="147153"/>
                      <a:pt x="378027" y="164944"/>
                      <a:pt x="390856" y="188680"/>
                    </a:cubicBezTo>
                    <a:cubicBezTo>
                      <a:pt x="403655" y="212396"/>
                      <a:pt x="410080" y="241256"/>
                      <a:pt x="410080" y="275250"/>
                    </a:cubicBezTo>
                    <a:cubicBezTo>
                      <a:pt x="410080" y="325891"/>
                      <a:pt x="396765" y="364857"/>
                      <a:pt x="370196" y="392117"/>
                    </a:cubicBezTo>
                    <a:cubicBezTo>
                      <a:pt x="343596" y="419366"/>
                      <a:pt x="311087" y="433006"/>
                      <a:pt x="272639" y="433006"/>
                    </a:cubicBezTo>
                    <a:cubicBezTo>
                      <a:pt x="234202" y="433006"/>
                      <a:pt x="201997" y="419366"/>
                      <a:pt x="176054" y="392117"/>
                    </a:cubicBezTo>
                    <a:cubicBezTo>
                      <a:pt x="150102" y="364857"/>
                      <a:pt x="137121" y="325891"/>
                      <a:pt x="137121" y="275250"/>
                    </a:cubicBezTo>
                    <a:cubicBezTo>
                      <a:pt x="137121" y="224588"/>
                      <a:pt x="149768" y="185622"/>
                      <a:pt x="175093" y="158383"/>
                    </a:cubicBezTo>
                    <a:cubicBezTo>
                      <a:pt x="200388" y="131113"/>
                      <a:pt x="232269" y="117503"/>
                      <a:pt x="270717" y="117503"/>
                    </a:cubicBezTo>
                    <a:cubicBezTo>
                      <a:pt x="295061" y="117503"/>
                      <a:pt x="317967" y="123427"/>
                      <a:pt x="339437" y="135295"/>
                    </a:cubicBezTo>
                    <a:moveTo>
                      <a:pt x="132325" y="34296"/>
                    </a:moveTo>
                    <a:cubicBezTo>
                      <a:pt x="91318" y="57049"/>
                      <a:pt x="59112" y="89271"/>
                      <a:pt x="35730" y="130961"/>
                    </a:cubicBezTo>
                    <a:cubicBezTo>
                      <a:pt x="12338" y="172640"/>
                      <a:pt x="652" y="220740"/>
                      <a:pt x="652" y="275250"/>
                    </a:cubicBezTo>
                    <a:cubicBezTo>
                      <a:pt x="652" y="329749"/>
                      <a:pt x="12672" y="377849"/>
                      <a:pt x="36691" y="419528"/>
                    </a:cubicBezTo>
                    <a:cubicBezTo>
                      <a:pt x="60721" y="461208"/>
                      <a:pt x="93543" y="493440"/>
                      <a:pt x="135209" y="516204"/>
                    </a:cubicBezTo>
                    <a:cubicBezTo>
                      <a:pt x="176844" y="538957"/>
                      <a:pt x="223295" y="550349"/>
                      <a:pt x="274562" y="550349"/>
                    </a:cubicBezTo>
                    <a:cubicBezTo>
                      <a:pt x="325819" y="550349"/>
                      <a:pt x="372260" y="538957"/>
                      <a:pt x="413925" y="516204"/>
                    </a:cubicBezTo>
                    <a:cubicBezTo>
                      <a:pt x="455570" y="493440"/>
                      <a:pt x="488402" y="461208"/>
                      <a:pt x="512432" y="419528"/>
                    </a:cubicBezTo>
                    <a:cubicBezTo>
                      <a:pt x="536462" y="377849"/>
                      <a:pt x="548472" y="329749"/>
                      <a:pt x="548472" y="275250"/>
                    </a:cubicBezTo>
                    <a:cubicBezTo>
                      <a:pt x="548472" y="220740"/>
                      <a:pt x="536138" y="172640"/>
                      <a:pt x="511471" y="130961"/>
                    </a:cubicBezTo>
                    <a:cubicBezTo>
                      <a:pt x="486794" y="89271"/>
                      <a:pt x="453476" y="57049"/>
                      <a:pt x="411517" y="34296"/>
                    </a:cubicBezTo>
                    <a:cubicBezTo>
                      <a:pt x="369538" y="11532"/>
                      <a:pt x="322611" y="150"/>
                      <a:pt x="270717" y="150"/>
                    </a:cubicBezTo>
                    <a:cubicBezTo>
                      <a:pt x="219450" y="150"/>
                      <a:pt x="173323" y="11532"/>
                      <a:pt x="132325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" name="Google Shape;2585;p48">
                <a:extLst>
                  <a:ext uri="{FF2B5EF4-FFF2-40B4-BE49-F238E27FC236}">
                    <a16:creationId xmlns:a16="http://schemas.microsoft.com/office/drawing/2014/main" id="{7F1CEFF1-41DE-C57F-B8CD-577B657DBD3B}"/>
                  </a:ext>
                </a:extLst>
              </p:cNvPr>
              <p:cNvSpPr/>
              <p:nvPr/>
            </p:nvSpPr>
            <p:spPr>
              <a:xfrm rot="10800000" flipH="1">
                <a:off x="4139893" y="511523"/>
                <a:ext cx="554538" cy="804135"/>
              </a:xfrm>
              <a:custGeom>
                <a:avLst/>
                <a:gdLst/>
                <a:ahLst/>
                <a:cxnLst/>
                <a:rect l="l" t="t" r="r" b="b"/>
                <a:pathLst>
                  <a:path w="554538" h="804135" extrusionOk="0">
                    <a:moveTo>
                      <a:pt x="400523" y="613402"/>
                    </a:moveTo>
                    <a:cubicBezTo>
                      <a:pt x="387703" y="636794"/>
                      <a:pt x="370412" y="654758"/>
                      <a:pt x="348638" y="667264"/>
                    </a:cubicBezTo>
                    <a:cubicBezTo>
                      <a:pt x="326845" y="679770"/>
                      <a:pt x="303462" y="686017"/>
                      <a:pt x="278471" y="686017"/>
                    </a:cubicBezTo>
                    <a:cubicBezTo>
                      <a:pt x="253480" y="686017"/>
                      <a:pt x="230422" y="679921"/>
                      <a:pt x="209265" y="667740"/>
                    </a:cubicBezTo>
                    <a:cubicBezTo>
                      <a:pt x="188139" y="655548"/>
                      <a:pt x="170979" y="637756"/>
                      <a:pt x="157846" y="614354"/>
                    </a:cubicBezTo>
                    <a:cubicBezTo>
                      <a:pt x="144703" y="590942"/>
                      <a:pt x="138157" y="563206"/>
                      <a:pt x="138157" y="531157"/>
                    </a:cubicBezTo>
                    <a:cubicBezTo>
                      <a:pt x="138157" y="499087"/>
                      <a:pt x="144703" y="471037"/>
                      <a:pt x="157846" y="446987"/>
                    </a:cubicBezTo>
                    <a:cubicBezTo>
                      <a:pt x="170979" y="422938"/>
                      <a:pt x="188271" y="404508"/>
                      <a:pt x="209751" y="391678"/>
                    </a:cubicBezTo>
                    <a:cubicBezTo>
                      <a:pt x="231201" y="378848"/>
                      <a:pt x="254107" y="372448"/>
                      <a:pt x="278471" y="372448"/>
                    </a:cubicBezTo>
                    <a:cubicBezTo>
                      <a:pt x="303462" y="372448"/>
                      <a:pt x="326845" y="378696"/>
                      <a:pt x="348638" y="391202"/>
                    </a:cubicBezTo>
                    <a:cubicBezTo>
                      <a:pt x="370412" y="403698"/>
                      <a:pt x="387703" y="421652"/>
                      <a:pt x="400523" y="445063"/>
                    </a:cubicBezTo>
                    <a:cubicBezTo>
                      <a:pt x="413342" y="468465"/>
                      <a:pt x="419747" y="496525"/>
                      <a:pt x="419747" y="529233"/>
                    </a:cubicBezTo>
                    <a:cubicBezTo>
                      <a:pt x="419747" y="561930"/>
                      <a:pt x="413342" y="589980"/>
                      <a:pt x="400523" y="613402"/>
                    </a:cubicBezTo>
                    <a:moveTo>
                      <a:pt x="348638" y="780759"/>
                    </a:moveTo>
                    <a:cubicBezTo>
                      <a:pt x="378729" y="765043"/>
                      <a:pt x="402455" y="744699"/>
                      <a:pt x="419747" y="719687"/>
                    </a:cubicBezTo>
                    <a:lnTo>
                      <a:pt x="419747" y="795675"/>
                    </a:lnTo>
                    <a:lnTo>
                      <a:pt x="555255" y="795675"/>
                    </a:lnTo>
                    <a:lnTo>
                      <a:pt x="555255" y="258943"/>
                    </a:lnTo>
                    <a:cubicBezTo>
                      <a:pt x="555255" y="209578"/>
                      <a:pt x="545319" y="165488"/>
                      <a:pt x="525468" y="126684"/>
                    </a:cubicBezTo>
                    <a:cubicBezTo>
                      <a:pt x="505607" y="87890"/>
                      <a:pt x="475810" y="57107"/>
                      <a:pt x="436077" y="34343"/>
                    </a:cubicBezTo>
                    <a:cubicBezTo>
                      <a:pt x="396344" y="11589"/>
                      <a:pt x="348294" y="197"/>
                      <a:pt x="291928" y="197"/>
                    </a:cubicBezTo>
                    <a:cubicBezTo>
                      <a:pt x="216317" y="197"/>
                      <a:pt x="154325" y="17837"/>
                      <a:pt x="105952" y="53097"/>
                    </a:cubicBezTo>
                    <a:cubicBezTo>
                      <a:pt x="57568" y="88377"/>
                      <a:pt x="30189" y="136466"/>
                      <a:pt x="23775" y="197375"/>
                    </a:cubicBezTo>
                    <a:lnTo>
                      <a:pt x="157361" y="197375"/>
                    </a:lnTo>
                    <a:cubicBezTo>
                      <a:pt x="164413" y="173022"/>
                      <a:pt x="179620" y="153610"/>
                      <a:pt x="203022" y="139190"/>
                    </a:cubicBezTo>
                    <a:cubicBezTo>
                      <a:pt x="226405" y="124760"/>
                      <a:pt x="254745" y="117550"/>
                      <a:pt x="288073" y="117550"/>
                    </a:cubicBezTo>
                    <a:cubicBezTo>
                      <a:pt x="327158" y="117550"/>
                      <a:pt x="358857" y="129256"/>
                      <a:pt x="383231" y="152658"/>
                    </a:cubicBezTo>
                    <a:cubicBezTo>
                      <a:pt x="407575" y="176070"/>
                      <a:pt x="419747" y="211491"/>
                      <a:pt x="419747" y="258943"/>
                    </a:cubicBezTo>
                    <a:lnTo>
                      <a:pt x="419747" y="341664"/>
                    </a:lnTo>
                    <a:cubicBezTo>
                      <a:pt x="402455" y="316663"/>
                      <a:pt x="378567" y="295813"/>
                      <a:pt x="348153" y="279145"/>
                    </a:cubicBezTo>
                    <a:cubicBezTo>
                      <a:pt x="317698" y="262477"/>
                      <a:pt x="282953" y="254133"/>
                      <a:pt x="243858" y="254133"/>
                    </a:cubicBezTo>
                    <a:cubicBezTo>
                      <a:pt x="199026" y="254133"/>
                      <a:pt x="158008" y="265677"/>
                      <a:pt x="120845" y="288765"/>
                    </a:cubicBezTo>
                    <a:cubicBezTo>
                      <a:pt x="83682" y="311843"/>
                      <a:pt x="54371" y="344388"/>
                      <a:pt x="32921" y="386392"/>
                    </a:cubicBezTo>
                    <a:cubicBezTo>
                      <a:pt x="11441" y="428386"/>
                      <a:pt x="716" y="476637"/>
                      <a:pt x="716" y="531157"/>
                    </a:cubicBezTo>
                    <a:cubicBezTo>
                      <a:pt x="716" y="585028"/>
                      <a:pt x="11441" y="632784"/>
                      <a:pt x="32921" y="674484"/>
                    </a:cubicBezTo>
                    <a:cubicBezTo>
                      <a:pt x="54371" y="716153"/>
                      <a:pt x="83521" y="748213"/>
                      <a:pt x="120360" y="770673"/>
                    </a:cubicBezTo>
                    <a:cubicBezTo>
                      <a:pt x="157199" y="793103"/>
                      <a:pt x="198358" y="804333"/>
                      <a:pt x="243858" y="804333"/>
                    </a:cubicBezTo>
                    <a:cubicBezTo>
                      <a:pt x="283591" y="804333"/>
                      <a:pt x="318507" y="796475"/>
                      <a:pt x="348638" y="780759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" name="Google Shape;2586;p48">
                <a:extLst>
                  <a:ext uri="{FF2B5EF4-FFF2-40B4-BE49-F238E27FC236}">
                    <a16:creationId xmlns:a16="http://schemas.microsoft.com/office/drawing/2014/main" id="{C4F3455B-366B-3A79-72C5-CECC1EE4447D}"/>
                  </a:ext>
                </a:extLst>
              </p:cNvPr>
              <p:cNvSpPr/>
              <p:nvPr/>
            </p:nvSpPr>
            <p:spPr>
              <a:xfrm rot="10800000" flipH="1">
                <a:off x="4772277" y="511525"/>
                <a:ext cx="529557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29557" h="550199" extrusionOk="0">
                    <a:moveTo>
                      <a:pt x="390982" y="325292"/>
                    </a:moveTo>
                    <a:cubicBezTo>
                      <a:pt x="390335" y="359914"/>
                      <a:pt x="377850" y="387650"/>
                      <a:pt x="353496" y="408499"/>
                    </a:cubicBezTo>
                    <a:cubicBezTo>
                      <a:pt x="329132" y="429319"/>
                      <a:pt x="299345" y="439759"/>
                      <a:pt x="264105" y="439759"/>
                    </a:cubicBezTo>
                    <a:cubicBezTo>
                      <a:pt x="230787" y="439759"/>
                      <a:pt x="202760" y="429653"/>
                      <a:pt x="180015" y="409451"/>
                    </a:cubicBezTo>
                    <a:cubicBezTo>
                      <a:pt x="157260" y="389249"/>
                      <a:pt x="143338" y="361190"/>
                      <a:pt x="138219" y="325292"/>
                    </a:cubicBezTo>
                    <a:close/>
                    <a:moveTo>
                      <a:pt x="526491" y="234875"/>
                    </a:moveTo>
                    <a:lnTo>
                      <a:pt x="137257" y="234875"/>
                    </a:lnTo>
                    <a:cubicBezTo>
                      <a:pt x="140444" y="196395"/>
                      <a:pt x="153901" y="166249"/>
                      <a:pt x="177607" y="144458"/>
                    </a:cubicBezTo>
                    <a:cubicBezTo>
                      <a:pt x="201313" y="122646"/>
                      <a:pt x="230483" y="111750"/>
                      <a:pt x="265076" y="111750"/>
                    </a:cubicBezTo>
                    <a:cubicBezTo>
                      <a:pt x="315048" y="111750"/>
                      <a:pt x="350602" y="133228"/>
                      <a:pt x="371759" y="176193"/>
                    </a:cubicBezTo>
                    <a:lnTo>
                      <a:pt x="516869" y="176193"/>
                    </a:lnTo>
                    <a:cubicBezTo>
                      <a:pt x="501510" y="124884"/>
                      <a:pt x="472016" y="82728"/>
                      <a:pt x="428469" y="49706"/>
                    </a:cubicBezTo>
                    <a:cubicBezTo>
                      <a:pt x="384871" y="16664"/>
                      <a:pt x="331378" y="169"/>
                      <a:pt x="267960" y="169"/>
                    </a:cubicBezTo>
                    <a:cubicBezTo>
                      <a:pt x="216682" y="169"/>
                      <a:pt x="170717" y="11551"/>
                      <a:pt x="130043" y="34325"/>
                    </a:cubicBezTo>
                    <a:cubicBezTo>
                      <a:pt x="89349" y="57068"/>
                      <a:pt x="57630" y="89300"/>
                      <a:pt x="34885" y="130980"/>
                    </a:cubicBezTo>
                    <a:cubicBezTo>
                      <a:pt x="12150" y="172659"/>
                      <a:pt x="778" y="220759"/>
                      <a:pt x="778" y="275268"/>
                    </a:cubicBezTo>
                    <a:cubicBezTo>
                      <a:pt x="778" y="330406"/>
                      <a:pt x="11988" y="378819"/>
                      <a:pt x="34399" y="420519"/>
                    </a:cubicBezTo>
                    <a:cubicBezTo>
                      <a:pt x="56841" y="462189"/>
                      <a:pt x="88236" y="494249"/>
                      <a:pt x="128596" y="516709"/>
                    </a:cubicBezTo>
                    <a:cubicBezTo>
                      <a:pt x="168977" y="539148"/>
                      <a:pt x="215418" y="550368"/>
                      <a:pt x="267960" y="550368"/>
                    </a:cubicBezTo>
                    <a:cubicBezTo>
                      <a:pt x="318569" y="550368"/>
                      <a:pt x="363907" y="539452"/>
                      <a:pt x="403964" y="517660"/>
                    </a:cubicBezTo>
                    <a:cubicBezTo>
                      <a:pt x="443990" y="495859"/>
                      <a:pt x="475072" y="464913"/>
                      <a:pt x="497169" y="424843"/>
                    </a:cubicBezTo>
                    <a:cubicBezTo>
                      <a:pt x="519287" y="384764"/>
                      <a:pt x="530336" y="338750"/>
                      <a:pt x="530336" y="286812"/>
                    </a:cubicBezTo>
                    <a:cubicBezTo>
                      <a:pt x="530336" y="267573"/>
                      <a:pt x="529051" y="250267"/>
                      <a:pt x="526491" y="234875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" name="Google Shape;2587;p48">
                <a:extLst>
                  <a:ext uri="{FF2B5EF4-FFF2-40B4-BE49-F238E27FC236}">
                    <a16:creationId xmlns:a16="http://schemas.microsoft.com/office/drawing/2014/main" id="{B0CE6B11-39FA-2E12-C642-5F2207A6DEAB}"/>
                  </a:ext>
                </a:extLst>
              </p:cNvPr>
              <p:cNvSpPr/>
              <p:nvPr/>
            </p:nvSpPr>
            <p:spPr>
              <a:xfrm rot="10800000" flipH="1">
                <a:off x="5351810" y="511523"/>
                <a:ext cx="442089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442089" h="550199" extrusionOk="0">
                    <a:moveTo>
                      <a:pt x="116131" y="23703"/>
                    </a:moveTo>
                    <a:cubicBezTo>
                      <a:pt x="81538" y="39419"/>
                      <a:pt x="54139" y="60734"/>
                      <a:pt x="33974" y="87660"/>
                    </a:cubicBezTo>
                    <a:cubicBezTo>
                      <a:pt x="13779" y="114606"/>
                      <a:pt x="2740" y="144418"/>
                      <a:pt x="808" y="177125"/>
                    </a:cubicBezTo>
                    <a:lnTo>
                      <a:pt x="136316" y="177125"/>
                    </a:lnTo>
                    <a:cubicBezTo>
                      <a:pt x="138866" y="156589"/>
                      <a:pt x="148953" y="139618"/>
                      <a:pt x="166589" y="126150"/>
                    </a:cubicBezTo>
                    <a:cubicBezTo>
                      <a:pt x="184204" y="112672"/>
                      <a:pt x="206139" y="105948"/>
                      <a:pt x="232415" y="105948"/>
                    </a:cubicBezTo>
                    <a:cubicBezTo>
                      <a:pt x="258054" y="105948"/>
                      <a:pt x="278077" y="111062"/>
                      <a:pt x="292505" y="121340"/>
                    </a:cubicBezTo>
                    <a:cubicBezTo>
                      <a:pt x="306903" y="131588"/>
                      <a:pt x="314117" y="144742"/>
                      <a:pt x="314117" y="160772"/>
                    </a:cubicBezTo>
                    <a:cubicBezTo>
                      <a:pt x="314117" y="178087"/>
                      <a:pt x="305294" y="191069"/>
                      <a:pt x="287679" y="199727"/>
                    </a:cubicBezTo>
                    <a:cubicBezTo>
                      <a:pt x="270064" y="208385"/>
                      <a:pt x="242037" y="217843"/>
                      <a:pt x="203590" y="228101"/>
                    </a:cubicBezTo>
                    <a:cubicBezTo>
                      <a:pt x="163857" y="237721"/>
                      <a:pt x="131358" y="247655"/>
                      <a:pt x="106044" y="257923"/>
                    </a:cubicBezTo>
                    <a:cubicBezTo>
                      <a:pt x="80719" y="268171"/>
                      <a:pt x="58965" y="283897"/>
                      <a:pt x="40682" y="305050"/>
                    </a:cubicBezTo>
                    <a:cubicBezTo>
                      <a:pt x="22420" y="326214"/>
                      <a:pt x="13303" y="354740"/>
                      <a:pt x="13303" y="390658"/>
                    </a:cubicBezTo>
                    <a:cubicBezTo>
                      <a:pt x="13303" y="420155"/>
                      <a:pt x="21782" y="447081"/>
                      <a:pt x="38770" y="471455"/>
                    </a:cubicBezTo>
                    <a:cubicBezTo>
                      <a:pt x="55748" y="495829"/>
                      <a:pt x="80091" y="515069"/>
                      <a:pt x="111811" y="529175"/>
                    </a:cubicBezTo>
                    <a:cubicBezTo>
                      <a:pt x="143530" y="543270"/>
                      <a:pt x="180855" y="550338"/>
                      <a:pt x="223785" y="550338"/>
                    </a:cubicBezTo>
                    <a:cubicBezTo>
                      <a:pt x="287214" y="550338"/>
                      <a:pt x="337823" y="534471"/>
                      <a:pt x="375623" y="502725"/>
                    </a:cubicBezTo>
                    <a:cubicBezTo>
                      <a:pt x="413434" y="470979"/>
                      <a:pt x="434266" y="428175"/>
                      <a:pt x="438101" y="374314"/>
                    </a:cubicBezTo>
                    <a:lnTo>
                      <a:pt x="309311" y="374314"/>
                    </a:lnTo>
                    <a:cubicBezTo>
                      <a:pt x="307389" y="395478"/>
                      <a:pt x="298566" y="412297"/>
                      <a:pt x="282883" y="424803"/>
                    </a:cubicBezTo>
                    <a:cubicBezTo>
                      <a:pt x="267170" y="437309"/>
                      <a:pt x="246196" y="443567"/>
                      <a:pt x="219920" y="443567"/>
                    </a:cubicBezTo>
                    <a:cubicBezTo>
                      <a:pt x="195576" y="443567"/>
                      <a:pt x="176838" y="439071"/>
                      <a:pt x="163715" y="430109"/>
                    </a:cubicBezTo>
                    <a:cubicBezTo>
                      <a:pt x="150562" y="421117"/>
                      <a:pt x="144016" y="408611"/>
                      <a:pt x="144016" y="392592"/>
                    </a:cubicBezTo>
                    <a:cubicBezTo>
                      <a:pt x="144016" y="374628"/>
                      <a:pt x="152970" y="360998"/>
                      <a:pt x="170909" y="351712"/>
                    </a:cubicBezTo>
                    <a:cubicBezTo>
                      <a:pt x="188848" y="342406"/>
                      <a:pt x="216712" y="332948"/>
                      <a:pt x="254533" y="323328"/>
                    </a:cubicBezTo>
                    <a:cubicBezTo>
                      <a:pt x="292981" y="313708"/>
                      <a:pt x="324680" y="303764"/>
                      <a:pt x="349671" y="293517"/>
                    </a:cubicBezTo>
                    <a:cubicBezTo>
                      <a:pt x="374662" y="283249"/>
                      <a:pt x="396294" y="267381"/>
                      <a:pt x="414557" y="245893"/>
                    </a:cubicBezTo>
                    <a:cubicBezTo>
                      <a:pt x="432819" y="224405"/>
                      <a:pt x="442259" y="196031"/>
                      <a:pt x="442897" y="160772"/>
                    </a:cubicBezTo>
                    <a:cubicBezTo>
                      <a:pt x="442897" y="129998"/>
                      <a:pt x="434398" y="102414"/>
                      <a:pt x="417430" y="78050"/>
                    </a:cubicBezTo>
                    <a:cubicBezTo>
                      <a:pt x="400453" y="53666"/>
                      <a:pt x="376109" y="34599"/>
                      <a:pt x="344390" y="20817"/>
                    </a:cubicBezTo>
                    <a:cubicBezTo>
                      <a:pt x="312670" y="7035"/>
                      <a:pt x="275669" y="139"/>
                      <a:pt x="233387" y="139"/>
                    </a:cubicBezTo>
                    <a:cubicBezTo>
                      <a:pt x="189809" y="139"/>
                      <a:pt x="150744" y="7997"/>
                      <a:pt x="116131" y="2370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" name="Google Shape;2588;p48">
                <a:extLst>
                  <a:ext uri="{FF2B5EF4-FFF2-40B4-BE49-F238E27FC236}">
                    <a16:creationId xmlns:a16="http://schemas.microsoft.com/office/drawing/2014/main" id="{429808F1-53E3-EC4C-497C-CCA5184D2AA1}"/>
                  </a:ext>
                </a:extLst>
              </p:cNvPr>
              <p:cNvSpPr/>
              <p:nvPr/>
            </p:nvSpPr>
            <p:spPr>
              <a:xfrm rot="10800000" flipH="1">
                <a:off x="5850605" y="511524"/>
                <a:ext cx="514188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14188" h="550199" extrusionOk="0">
                    <a:moveTo>
                      <a:pt x="34481" y="420043"/>
                    </a:moveTo>
                    <a:cubicBezTo>
                      <a:pt x="56922" y="461408"/>
                      <a:pt x="87974" y="493468"/>
                      <a:pt x="127707" y="516232"/>
                    </a:cubicBezTo>
                    <a:cubicBezTo>
                      <a:pt x="167439" y="538986"/>
                      <a:pt x="212919" y="550378"/>
                      <a:pt x="264186" y="550378"/>
                    </a:cubicBezTo>
                    <a:cubicBezTo>
                      <a:pt x="330175" y="550378"/>
                      <a:pt x="384811" y="533862"/>
                      <a:pt x="428065" y="500840"/>
                    </a:cubicBezTo>
                    <a:cubicBezTo>
                      <a:pt x="471309" y="467798"/>
                      <a:pt x="500276" y="421481"/>
                      <a:pt x="515038" y="361847"/>
                    </a:cubicBezTo>
                    <a:lnTo>
                      <a:pt x="369908" y="361847"/>
                    </a:lnTo>
                    <a:cubicBezTo>
                      <a:pt x="362218" y="384935"/>
                      <a:pt x="349237" y="403041"/>
                      <a:pt x="330974" y="416195"/>
                    </a:cubicBezTo>
                    <a:cubicBezTo>
                      <a:pt x="312721" y="429328"/>
                      <a:pt x="290138" y="435910"/>
                      <a:pt x="263225" y="435910"/>
                    </a:cubicBezTo>
                    <a:cubicBezTo>
                      <a:pt x="224797" y="435910"/>
                      <a:pt x="194343" y="421967"/>
                      <a:pt x="171922" y="394069"/>
                    </a:cubicBezTo>
                    <a:cubicBezTo>
                      <a:pt x="149480" y="366171"/>
                      <a:pt x="138290" y="326577"/>
                      <a:pt x="138290" y="275278"/>
                    </a:cubicBezTo>
                    <a:cubicBezTo>
                      <a:pt x="138290" y="224616"/>
                      <a:pt x="149480" y="185347"/>
                      <a:pt x="171922" y="157449"/>
                    </a:cubicBezTo>
                    <a:cubicBezTo>
                      <a:pt x="194343" y="129551"/>
                      <a:pt x="224797" y="115597"/>
                      <a:pt x="263225" y="115597"/>
                    </a:cubicBezTo>
                    <a:cubicBezTo>
                      <a:pt x="317679" y="115597"/>
                      <a:pt x="353233" y="139971"/>
                      <a:pt x="369908" y="188709"/>
                    </a:cubicBezTo>
                    <a:lnTo>
                      <a:pt x="515038" y="188709"/>
                    </a:lnTo>
                    <a:cubicBezTo>
                      <a:pt x="500276" y="130989"/>
                      <a:pt x="471126" y="85137"/>
                      <a:pt x="427579" y="51154"/>
                    </a:cubicBezTo>
                    <a:cubicBezTo>
                      <a:pt x="383992" y="17160"/>
                      <a:pt x="329547" y="178"/>
                      <a:pt x="264186" y="178"/>
                    </a:cubicBezTo>
                    <a:cubicBezTo>
                      <a:pt x="212919" y="178"/>
                      <a:pt x="167439" y="11560"/>
                      <a:pt x="127707" y="34324"/>
                    </a:cubicBezTo>
                    <a:cubicBezTo>
                      <a:pt x="87974" y="57077"/>
                      <a:pt x="56922" y="89157"/>
                      <a:pt x="34481" y="130513"/>
                    </a:cubicBezTo>
                    <a:cubicBezTo>
                      <a:pt x="12060" y="171869"/>
                      <a:pt x="849" y="220120"/>
                      <a:pt x="849" y="275278"/>
                    </a:cubicBezTo>
                    <a:cubicBezTo>
                      <a:pt x="849" y="330415"/>
                      <a:pt x="12060" y="378677"/>
                      <a:pt x="34481" y="42004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" name="Google Shape;2589;p48">
                <a:extLst>
                  <a:ext uri="{FF2B5EF4-FFF2-40B4-BE49-F238E27FC236}">
                    <a16:creationId xmlns:a16="http://schemas.microsoft.com/office/drawing/2014/main" id="{5834C1B6-073B-C707-C579-0CBCFA007031}"/>
                  </a:ext>
                </a:extLst>
              </p:cNvPr>
              <p:cNvSpPr/>
              <p:nvPr/>
            </p:nvSpPr>
            <p:spPr>
              <a:xfrm rot="10800000" flipH="1">
                <a:off x="6444549" y="341269"/>
                <a:ext cx="50745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50" h="711794" extrusionOk="0">
                    <a:moveTo>
                      <a:pt x="408441" y="514300"/>
                    </a:moveTo>
                    <a:cubicBezTo>
                      <a:pt x="439837" y="496650"/>
                      <a:pt x="464342" y="470687"/>
                      <a:pt x="481957" y="436389"/>
                    </a:cubicBezTo>
                    <a:cubicBezTo>
                      <a:pt x="499582" y="402071"/>
                      <a:pt x="508395" y="360878"/>
                      <a:pt x="508395" y="312788"/>
                    </a:cubicBezTo>
                    <a:lnTo>
                      <a:pt x="508395" y="171"/>
                    </a:lnTo>
                    <a:lnTo>
                      <a:pt x="373848" y="171"/>
                    </a:lnTo>
                    <a:lnTo>
                      <a:pt x="373848" y="294510"/>
                    </a:lnTo>
                    <a:cubicBezTo>
                      <a:pt x="373848" y="336828"/>
                      <a:pt x="363285" y="369363"/>
                      <a:pt x="342129" y="392137"/>
                    </a:cubicBezTo>
                    <a:cubicBezTo>
                      <a:pt x="320982" y="414891"/>
                      <a:pt x="292156" y="426283"/>
                      <a:pt x="255631" y="426283"/>
                    </a:cubicBezTo>
                    <a:cubicBezTo>
                      <a:pt x="218468" y="426283"/>
                      <a:pt x="189167" y="414891"/>
                      <a:pt x="167687" y="392137"/>
                    </a:cubicBezTo>
                    <a:cubicBezTo>
                      <a:pt x="146217" y="369363"/>
                      <a:pt x="135492" y="336828"/>
                      <a:pt x="135492" y="294510"/>
                    </a:cubicBezTo>
                    <a:lnTo>
                      <a:pt x="135492" y="171"/>
                    </a:lnTo>
                    <a:lnTo>
                      <a:pt x="945" y="171"/>
                    </a:lnTo>
                    <a:lnTo>
                      <a:pt x="945" y="711965"/>
                    </a:lnTo>
                    <a:lnTo>
                      <a:pt x="135492" y="711965"/>
                    </a:lnTo>
                    <a:lnTo>
                      <a:pt x="135492" y="466687"/>
                    </a:lnTo>
                    <a:cubicBezTo>
                      <a:pt x="152803" y="489775"/>
                      <a:pt x="175862" y="507880"/>
                      <a:pt x="204688" y="521024"/>
                    </a:cubicBezTo>
                    <a:cubicBezTo>
                      <a:pt x="233534" y="534168"/>
                      <a:pt x="265557" y="540750"/>
                      <a:pt x="300807" y="540750"/>
                    </a:cubicBezTo>
                    <a:cubicBezTo>
                      <a:pt x="341167" y="540750"/>
                      <a:pt x="377045" y="531920"/>
                      <a:pt x="408441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" name="Google Shape;2590;p48">
                <a:extLst>
                  <a:ext uri="{FF2B5EF4-FFF2-40B4-BE49-F238E27FC236}">
                    <a16:creationId xmlns:a16="http://schemas.microsoft.com/office/drawing/2014/main" id="{5188C598-D03F-5833-F434-9FED135C18D5}"/>
                  </a:ext>
                </a:extLst>
              </p:cNvPr>
              <p:cNvSpPr/>
              <p:nvPr/>
            </p:nvSpPr>
            <p:spPr>
              <a:xfrm rot="10800000" flipH="1">
                <a:off x="7026965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781" y="135295"/>
                    </a:moveTo>
                    <a:cubicBezTo>
                      <a:pt x="361231" y="147153"/>
                      <a:pt x="378371" y="164944"/>
                      <a:pt x="391210" y="188680"/>
                    </a:cubicBezTo>
                    <a:cubicBezTo>
                      <a:pt x="403999" y="212396"/>
                      <a:pt x="410414" y="241256"/>
                      <a:pt x="410414" y="275250"/>
                    </a:cubicBezTo>
                    <a:cubicBezTo>
                      <a:pt x="410414" y="325891"/>
                      <a:pt x="397109" y="364857"/>
                      <a:pt x="370540" y="392117"/>
                    </a:cubicBezTo>
                    <a:cubicBezTo>
                      <a:pt x="343940" y="419366"/>
                      <a:pt x="311421" y="433006"/>
                      <a:pt x="272993" y="433006"/>
                    </a:cubicBezTo>
                    <a:cubicBezTo>
                      <a:pt x="234546" y="433006"/>
                      <a:pt x="202341" y="419366"/>
                      <a:pt x="176388" y="392117"/>
                    </a:cubicBezTo>
                    <a:cubicBezTo>
                      <a:pt x="150456" y="364857"/>
                      <a:pt x="137475" y="325891"/>
                      <a:pt x="137475" y="275250"/>
                    </a:cubicBezTo>
                    <a:cubicBezTo>
                      <a:pt x="137475" y="224588"/>
                      <a:pt x="150112" y="185622"/>
                      <a:pt x="175427" y="158383"/>
                    </a:cubicBezTo>
                    <a:cubicBezTo>
                      <a:pt x="200732" y="131113"/>
                      <a:pt x="232613" y="117503"/>
                      <a:pt x="271061" y="117503"/>
                    </a:cubicBezTo>
                    <a:cubicBezTo>
                      <a:pt x="295404" y="117503"/>
                      <a:pt x="318311" y="123427"/>
                      <a:pt x="339781" y="135295"/>
                    </a:cubicBezTo>
                    <a:moveTo>
                      <a:pt x="132659" y="34296"/>
                    </a:moveTo>
                    <a:cubicBezTo>
                      <a:pt x="91661" y="57049"/>
                      <a:pt x="59456" y="89271"/>
                      <a:pt x="36074" y="130961"/>
                    </a:cubicBezTo>
                    <a:cubicBezTo>
                      <a:pt x="12671" y="172640"/>
                      <a:pt x="995" y="220740"/>
                      <a:pt x="995" y="275250"/>
                    </a:cubicBezTo>
                    <a:cubicBezTo>
                      <a:pt x="995" y="329749"/>
                      <a:pt x="13015" y="377849"/>
                      <a:pt x="37035" y="419528"/>
                    </a:cubicBezTo>
                    <a:cubicBezTo>
                      <a:pt x="61065" y="461208"/>
                      <a:pt x="93887" y="493440"/>
                      <a:pt x="135553" y="516204"/>
                    </a:cubicBezTo>
                    <a:cubicBezTo>
                      <a:pt x="177188" y="538957"/>
                      <a:pt x="223639" y="550349"/>
                      <a:pt x="274896" y="550349"/>
                    </a:cubicBezTo>
                    <a:cubicBezTo>
                      <a:pt x="326163" y="550349"/>
                      <a:pt x="372604" y="538957"/>
                      <a:pt x="414269" y="516204"/>
                    </a:cubicBezTo>
                    <a:cubicBezTo>
                      <a:pt x="455904" y="493440"/>
                      <a:pt x="488756" y="461208"/>
                      <a:pt x="512776" y="419528"/>
                    </a:cubicBezTo>
                    <a:cubicBezTo>
                      <a:pt x="536806" y="377849"/>
                      <a:pt x="548816" y="329749"/>
                      <a:pt x="548816" y="275250"/>
                    </a:cubicBezTo>
                    <a:cubicBezTo>
                      <a:pt x="548816" y="220740"/>
                      <a:pt x="536482" y="172640"/>
                      <a:pt x="511815" y="130961"/>
                    </a:cubicBezTo>
                    <a:cubicBezTo>
                      <a:pt x="487148" y="89271"/>
                      <a:pt x="453820" y="57049"/>
                      <a:pt x="411861" y="34296"/>
                    </a:cubicBezTo>
                    <a:cubicBezTo>
                      <a:pt x="369892" y="11532"/>
                      <a:pt x="322965" y="150"/>
                      <a:pt x="271061" y="150"/>
                    </a:cubicBezTo>
                    <a:cubicBezTo>
                      <a:pt x="219794" y="150"/>
                      <a:pt x="173656" y="11532"/>
                      <a:pt x="132659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" name="Google Shape;2591;p48">
                <a:extLst>
                  <a:ext uri="{FF2B5EF4-FFF2-40B4-BE49-F238E27FC236}">
                    <a16:creationId xmlns:a16="http://schemas.microsoft.com/office/drawing/2014/main" id="{68A34F19-707C-5306-902C-8D96C80154FC}"/>
                  </a:ext>
                </a:extLst>
              </p:cNvPr>
              <p:cNvSpPr/>
              <p:nvPr/>
            </p:nvSpPr>
            <p:spPr>
              <a:xfrm rot="10800000" flipH="1">
                <a:off x="7620910" y="511524"/>
                <a:ext cx="54781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10" h="550199" extrusionOk="0">
                    <a:moveTo>
                      <a:pt x="339830" y="135295"/>
                    </a:moveTo>
                    <a:cubicBezTo>
                      <a:pt x="361280" y="147153"/>
                      <a:pt x="378419" y="164944"/>
                      <a:pt x="391259" y="188680"/>
                    </a:cubicBezTo>
                    <a:cubicBezTo>
                      <a:pt x="404048" y="212396"/>
                      <a:pt x="410463" y="241256"/>
                      <a:pt x="410463" y="275250"/>
                    </a:cubicBezTo>
                    <a:cubicBezTo>
                      <a:pt x="410463" y="325891"/>
                      <a:pt x="397158" y="364857"/>
                      <a:pt x="370588" y="392117"/>
                    </a:cubicBezTo>
                    <a:cubicBezTo>
                      <a:pt x="343988" y="419366"/>
                      <a:pt x="311470" y="433006"/>
                      <a:pt x="273042" y="433006"/>
                    </a:cubicBezTo>
                    <a:cubicBezTo>
                      <a:pt x="234594" y="433006"/>
                      <a:pt x="202389" y="419366"/>
                      <a:pt x="176437" y="392117"/>
                    </a:cubicBezTo>
                    <a:cubicBezTo>
                      <a:pt x="150505" y="364857"/>
                      <a:pt x="137524" y="325891"/>
                      <a:pt x="137524" y="275250"/>
                    </a:cubicBezTo>
                    <a:cubicBezTo>
                      <a:pt x="137524" y="224588"/>
                      <a:pt x="150161" y="185622"/>
                      <a:pt x="175476" y="158383"/>
                    </a:cubicBezTo>
                    <a:cubicBezTo>
                      <a:pt x="200780" y="131113"/>
                      <a:pt x="232662" y="117503"/>
                      <a:pt x="271110" y="117503"/>
                    </a:cubicBezTo>
                    <a:cubicBezTo>
                      <a:pt x="295453" y="117503"/>
                      <a:pt x="318360" y="123427"/>
                      <a:pt x="339830" y="135295"/>
                    </a:cubicBezTo>
                    <a:moveTo>
                      <a:pt x="132708" y="34296"/>
                    </a:moveTo>
                    <a:cubicBezTo>
                      <a:pt x="91710" y="57049"/>
                      <a:pt x="59505" y="89271"/>
                      <a:pt x="36123" y="130961"/>
                    </a:cubicBezTo>
                    <a:cubicBezTo>
                      <a:pt x="12720" y="172640"/>
                      <a:pt x="1054" y="220740"/>
                      <a:pt x="1054" y="275250"/>
                    </a:cubicBezTo>
                    <a:cubicBezTo>
                      <a:pt x="1054" y="329749"/>
                      <a:pt x="13064" y="377849"/>
                      <a:pt x="37084" y="419528"/>
                    </a:cubicBezTo>
                    <a:cubicBezTo>
                      <a:pt x="61114" y="461208"/>
                      <a:pt x="93936" y="493440"/>
                      <a:pt x="135601" y="516204"/>
                    </a:cubicBezTo>
                    <a:cubicBezTo>
                      <a:pt x="177236" y="538957"/>
                      <a:pt x="223687" y="550349"/>
                      <a:pt x="274944" y="550349"/>
                    </a:cubicBezTo>
                    <a:cubicBezTo>
                      <a:pt x="326211" y="550349"/>
                      <a:pt x="372652" y="538957"/>
                      <a:pt x="414317" y="516204"/>
                    </a:cubicBezTo>
                    <a:cubicBezTo>
                      <a:pt x="455963" y="493440"/>
                      <a:pt x="488805" y="461208"/>
                      <a:pt x="512825" y="419528"/>
                    </a:cubicBezTo>
                    <a:cubicBezTo>
                      <a:pt x="536855" y="377849"/>
                      <a:pt x="548865" y="329749"/>
                      <a:pt x="548865" y="275250"/>
                    </a:cubicBezTo>
                    <a:cubicBezTo>
                      <a:pt x="548865" y="220740"/>
                      <a:pt x="536531" y="172640"/>
                      <a:pt x="511864" y="130961"/>
                    </a:cubicBezTo>
                    <a:cubicBezTo>
                      <a:pt x="487196" y="89271"/>
                      <a:pt x="453868" y="57049"/>
                      <a:pt x="411909" y="34296"/>
                    </a:cubicBezTo>
                    <a:cubicBezTo>
                      <a:pt x="369941" y="11532"/>
                      <a:pt x="323014" y="150"/>
                      <a:pt x="271110" y="150"/>
                    </a:cubicBezTo>
                    <a:cubicBezTo>
                      <a:pt x="219842" y="150"/>
                      <a:pt x="173705" y="11532"/>
                      <a:pt x="132708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0" name="Google Shape;2592;p48">
                <a:extLst>
                  <a:ext uri="{FF2B5EF4-FFF2-40B4-BE49-F238E27FC236}">
                    <a16:creationId xmlns:a16="http://schemas.microsoft.com/office/drawing/2014/main" id="{B223C233-FCF6-784F-2151-B517D050CF63}"/>
                  </a:ext>
                </a:extLst>
              </p:cNvPr>
              <p:cNvSpPr/>
              <p:nvPr/>
            </p:nvSpPr>
            <p:spPr>
              <a:xfrm rot="10800000" flipH="1">
                <a:off x="8248471" y="341271"/>
                <a:ext cx="134546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134546" h="711794" extrusionOk="0">
                    <a:moveTo>
                      <a:pt x="134547" y="-254"/>
                    </a:moveTo>
                    <a:lnTo>
                      <a:pt x="0" y="-254"/>
                    </a:lnTo>
                    <a:lnTo>
                      <a:pt x="0" y="711540"/>
                    </a:lnTo>
                    <a:lnTo>
                      <a:pt x="134547" y="71154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" name="Google Shape;2593;p48">
                <a:extLst>
                  <a:ext uri="{FF2B5EF4-FFF2-40B4-BE49-F238E27FC236}">
                    <a16:creationId xmlns:a16="http://schemas.microsoft.com/office/drawing/2014/main" id="{F609C809-3FE6-CB90-76C6-5827C1AEFF90}"/>
                  </a:ext>
                </a:extLst>
              </p:cNvPr>
              <p:cNvSpPr/>
              <p:nvPr/>
            </p:nvSpPr>
            <p:spPr>
              <a:xfrm rot="10800000" flipH="1">
                <a:off x="184698" y="233060"/>
                <a:ext cx="2187639" cy="1094728"/>
              </a:xfrm>
              <a:custGeom>
                <a:avLst/>
                <a:gdLst/>
                <a:ahLst/>
                <a:cxnLst/>
                <a:rect l="l" t="t" r="r" b="b"/>
                <a:pathLst>
                  <a:path w="2187639" h="1094728" extrusionOk="0">
                    <a:moveTo>
                      <a:pt x="1656406" y="1094946"/>
                    </a:moveTo>
                    <a:cubicBezTo>
                      <a:pt x="1656406" y="784222"/>
                      <a:pt x="1404725" y="532341"/>
                      <a:pt x="1094269" y="532341"/>
                    </a:cubicBezTo>
                    <a:cubicBezTo>
                      <a:pt x="783803" y="532341"/>
                      <a:pt x="532122" y="784222"/>
                      <a:pt x="532122" y="1094946"/>
                    </a:cubicBezTo>
                    <a:lnTo>
                      <a:pt x="449" y="1094946"/>
                    </a:lnTo>
                    <a:cubicBezTo>
                      <a:pt x="449" y="490348"/>
                      <a:pt x="490163" y="217"/>
                      <a:pt x="1094269" y="217"/>
                    </a:cubicBezTo>
                    <a:cubicBezTo>
                      <a:pt x="1698365" y="217"/>
                      <a:pt x="2188089" y="490348"/>
                      <a:pt x="2188089" y="1094946"/>
                    </a:cubicBezTo>
                    <a:close/>
                  </a:path>
                </a:pathLst>
              </a:custGeom>
              <a:solidFill>
                <a:srgbClr val="ED1C2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84D5AF2-9C53-1AF1-8644-3331614028EB}"/>
              </a:ext>
            </a:extLst>
          </p:cNvPr>
          <p:cNvSpPr txBox="1"/>
          <p:nvPr/>
        </p:nvSpPr>
        <p:spPr>
          <a:xfrm>
            <a:off x="217437" y="5850958"/>
            <a:ext cx="38908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Contact Details:</a:t>
            </a:r>
          </a:p>
          <a:p>
            <a:r>
              <a:rPr lang="en-US" sz="1600" dirty="0"/>
              <a:t>- filotas.Theodosiou@vives.be</a:t>
            </a:r>
          </a:p>
          <a:p>
            <a:r>
              <a:rPr lang="nl-BE" altLang="nl-BE" sz="1400" dirty="0">
                <a:latin typeface="Arial" panose="020B0604020202020204" pitchFamily="34" charset="0"/>
              </a:rPr>
              <a:t>- www.linkedin.com/in/</a:t>
            </a:r>
            <a:r>
              <a:rPr lang="nl-BE" altLang="nl-BE" sz="1050" dirty="0">
                <a:latin typeface="Arial" panose="020B0604020202020204" pitchFamily="34" charset="0"/>
              </a:rPr>
              <a:t>filotas-theodosiou</a:t>
            </a:r>
          </a:p>
          <a:p>
            <a:endParaRPr lang="nl-BE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5B334F-C000-7A04-29DA-9A58CD071EA7}"/>
              </a:ext>
            </a:extLst>
          </p:cNvPr>
          <p:cNvSpPr txBox="1"/>
          <p:nvPr/>
        </p:nvSpPr>
        <p:spPr>
          <a:xfrm>
            <a:off x="217437" y="5360511"/>
            <a:ext cx="6190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Filotas Theodosiou</a:t>
            </a:r>
            <a:endParaRPr lang="nl-BE" sz="2400" dirty="0"/>
          </a:p>
        </p:txBody>
      </p:sp>
      <p:pic>
        <p:nvPicPr>
          <p:cNvPr id="24" name="Picture 11" descr="@Belgium-Forecasting-Centre">
            <a:extLst>
              <a:ext uri="{FF2B5EF4-FFF2-40B4-BE49-F238E27FC236}">
                <a16:creationId xmlns:a16="http://schemas.microsoft.com/office/drawing/2014/main" id="{100D4328-22D8-9C93-CCE7-1C9F21AF49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3" b="4843"/>
          <a:stretch/>
        </p:blipFill>
        <p:spPr bwMode="auto">
          <a:xfrm>
            <a:off x="7531703" y="5433058"/>
            <a:ext cx="1560194" cy="127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794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Forecasting Workshop</Template>
  <TotalTime>0</TotalTime>
  <Words>1003</Words>
  <Application>Microsoft Office PowerPoint</Application>
  <PresentationFormat>Widescreen</PresentationFormat>
  <Paragraphs>126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Quattrocento Sans</vt:lpstr>
      <vt:lpstr>Office Theme</vt:lpstr>
      <vt:lpstr>Forecasting with Temporal Hierarchies</vt:lpstr>
      <vt:lpstr>Why do we Forecast?</vt:lpstr>
      <vt:lpstr>We Forecast to Make a Decision</vt:lpstr>
      <vt:lpstr>Why do we Consider Forecasting Models?</vt:lpstr>
      <vt:lpstr>How to Pick a Model?</vt:lpstr>
      <vt:lpstr>Forecast combinations</vt:lpstr>
      <vt:lpstr>Introduction to Temporal Hierarchies</vt:lpstr>
      <vt:lpstr>Introduction to Temporal Hierarchies</vt:lpstr>
      <vt:lpstr>How to Forecast with Temporal Hierarchies?</vt:lpstr>
      <vt:lpstr>How to Forecast with Temporal Hierarchies?</vt:lpstr>
      <vt:lpstr>Estimate G</vt:lpstr>
      <vt:lpstr>Estimate G</vt:lpstr>
      <vt:lpstr>Wrap up!</vt:lpstr>
      <vt:lpstr>The end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Forecasting with Temporal Hierarchies</dc:title>
  <dc:creator>Filotas Theodosiou</dc:creator>
  <cp:lastModifiedBy>Filotas Theodosiou</cp:lastModifiedBy>
  <cp:revision>1</cp:revision>
  <dcterms:created xsi:type="dcterms:W3CDTF">2023-10-20T11:44:06Z</dcterms:created>
  <dcterms:modified xsi:type="dcterms:W3CDTF">2023-10-20T12:21:01Z</dcterms:modified>
</cp:coreProperties>
</file>